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8"/>
  </p:notesMasterIdLst>
  <p:handoutMasterIdLst>
    <p:handoutMasterId r:id="rId119"/>
  </p:handoutMasterIdLst>
  <p:sldIdLst>
    <p:sldId id="996" r:id="rId5"/>
    <p:sldId id="1022" r:id="rId6"/>
    <p:sldId id="1024" r:id="rId7"/>
    <p:sldId id="1087" r:id="rId8"/>
    <p:sldId id="1096" r:id="rId9"/>
    <p:sldId id="1023" r:id="rId10"/>
    <p:sldId id="1035" r:id="rId11"/>
    <p:sldId id="998" r:id="rId12"/>
    <p:sldId id="1043" r:id="rId13"/>
    <p:sldId id="1046" r:id="rId14"/>
    <p:sldId id="322" r:id="rId15"/>
    <p:sldId id="989" r:id="rId16"/>
    <p:sldId id="990" r:id="rId17"/>
    <p:sldId id="1030" r:id="rId18"/>
    <p:sldId id="1031" r:id="rId19"/>
    <p:sldId id="1077" r:id="rId20"/>
    <p:sldId id="1068" r:id="rId21"/>
    <p:sldId id="1032" r:id="rId22"/>
    <p:sldId id="1085" r:id="rId23"/>
    <p:sldId id="999" r:id="rId24"/>
    <p:sldId id="939" r:id="rId25"/>
    <p:sldId id="1033" r:id="rId26"/>
    <p:sldId id="1095" r:id="rId27"/>
    <p:sldId id="1034" r:id="rId28"/>
    <p:sldId id="1072" r:id="rId29"/>
    <p:sldId id="1092" r:id="rId30"/>
    <p:sldId id="1093" r:id="rId31"/>
    <p:sldId id="965" r:id="rId32"/>
    <p:sldId id="994" r:id="rId33"/>
    <p:sldId id="1002" r:id="rId34"/>
    <p:sldId id="1090" r:id="rId35"/>
    <p:sldId id="1094" r:id="rId36"/>
    <p:sldId id="931" r:id="rId37"/>
    <p:sldId id="360" r:id="rId38"/>
    <p:sldId id="421" r:id="rId39"/>
    <p:sldId id="1006" r:id="rId40"/>
    <p:sldId id="1008" r:id="rId41"/>
    <p:sldId id="1073" r:id="rId42"/>
    <p:sldId id="1000" r:id="rId43"/>
    <p:sldId id="1049" r:id="rId44"/>
    <p:sldId id="1018" r:id="rId45"/>
    <p:sldId id="1020" r:id="rId46"/>
    <p:sldId id="1091" r:id="rId47"/>
    <p:sldId id="1069" r:id="rId48"/>
    <p:sldId id="1019" r:id="rId49"/>
    <p:sldId id="1047" r:id="rId50"/>
    <p:sldId id="916" r:id="rId51"/>
    <p:sldId id="1071" r:id="rId52"/>
    <p:sldId id="1036" r:id="rId53"/>
    <p:sldId id="920" r:id="rId54"/>
    <p:sldId id="922" r:id="rId55"/>
    <p:sldId id="921" r:id="rId56"/>
    <p:sldId id="923" r:id="rId57"/>
    <p:sldId id="924" r:id="rId58"/>
    <p:sldId id="925" r:id="rId59"/>
    <p:sldId id="1004" r:id="rId60"/>
    <p:sldId id="1076" r:id="rId61"/>
    <p:sldId id="1086" r:id="rId62"/>
    <p:sldId id="1074" r:id="rId63"/>
    <p:sldId id="1048" r:id="rId64"/>
    <p:sldId id="1012" r:id="rId65"/>
    <p:sldId id="1078" r:id="rId66"/>
    <p:sldId id="1011" r:id="rId67"/>
    <p:sldId id="1070" r:id="rId68"/>
    <p:sldId id="1038" r:id="rId69"/>
    <p:sldId id="1037" r:id="rId70"/>
    <p:sldId id="1079" r:id="rId71"/>
    <p:sldId id="1080" r:id="rId72"/>
    <p:sldId id="1082" r:id="rId73"/>
    <p:sldId id="1081" r:id="rId74"/>
    <p:sldId id="1003" r:id="rId75"/>
    <p:sldId id="1054" r:id="rId76"/>
    <p:sldId id="1055" r:id="rId77"/>
    <p:sldId id="1051" r:id="rId78"/>
    <p:sldId id="1056" r:id="rId79"/>
    <p:sldId id="1050" r:id="rId80"/>
    <p:sldId id="932" r:id="rId81"/>
    <p:sldId id="936" r:id="rId82"/>
    <p:sldId id="1060" r:id="rId83"/>
    <p:sldId id="1059" r:id="rId84"/>
    <p:sldId id="1061" r:id="rId85"/>
    <p:sldId id="970" r:id="rId86"/>
    <p:sldId id="971" r:id="rId87"/>
    <p:sldId id="1044" r:id="rId88"/>
    <p:sldId id="1063" r:id="rId89"/>
    <p:sldId id="1064" r:id="rId90"/>
    <p:sldId id="1083" r:id="rId91"/>
    <p:sldId id="1066" r:id="rId92"/>
    <p:sldId id="1084" r:id="rId93"/>
    <p:sldId id="1040" r:id="rId94"/>
    <p:sldId id="1065" r:id="rId95"/>
    <p:sldId id="1058" r:id="rId96"/>
    <p:sldId id="976" r:id="rId97"/>
    <p:sldId id="1057" r:id="rId98"/>
    <p:sldId id="986" r:id="rId99"/>
    <p:sldId id="987" r:id="rId100"/>
    <p:sldId id="1017" r:id="rId101"/>
    <p:sldId id="982" r:id="rId102"/>
    <p:sldId id="988" r:id="rId103"/>
    <p:sldId id="915" r:id="rId104"/>
    <p:sldId id="1052" r:id="rId105"/>
    <p:sldId id="1041" r:id="rId106"/>
    <p:sldId id="1042" r:id="rId107"/>
    <p:sldId id="1053" r:id="rId108"/>
    <p:sldId id="1039" r:id="rId109"/>
    <p:sldId id="918" r:id="rId110"/>
    <p:sldId id="1045" r:id="rId111"/>
    <p:sldId id="995" r:id="rId112"/>
    <p:sldId id="954" r:id="rId113"/>
    <p:sldId id="1075" r:id="rId114"/>
    <p:sldId id="944" r:id="rId115"/>
    <p:sldId id="941" r:id="rId116"/>
    <p:sldId id="942" r:id="rId117"/>
  </p:sldIdLst>
  <p:sldSz cx="12192000" cy="6858000"/>
  <p:notesSz cx="6858000" cy="9144000"/>
  <p:defaultTextStyle>
    <a:defPPr rtl="0">
      <a:defRPr lang="de-DE"/>
    </a:defPPr>
    <a:lvl1pPr marL="0" algn="l" defTabSz="914400" rtl="0" eaLnBrk="1" latinLnBrk="0" hangingPunct="1">
      <a:defRPr lang="de-DE" sz="1800" kern="120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3A96E03-6008-448E-BB46-6648FAC3C291}">
          <p14:sldIdLst>
            <p14:sldId id="996"/>
          </p14:sldIdLst>
        </p14:section>
        <p14:section name="Intro" id="{B39C2846-00CB-4E91-A794-132140E9095D}">
          <p14:sldIdLst>
            <p14:sldId id="1022"/>
            <p14:sldId id="1024"/>
            <p14:sldId id="1087"/>
            <p14:sldId id="1096"/>
            <p14:sldId id="1023"/>
            <p14:sldId id="1035"/>
            <p14:sldId id="998"/>
            <p14:sldId id="1043"/>
            <p14:sldId id="1046"/>
            <p14:sldId id="322"/>
            <p14:sldId id="989"/>
          </p14:sldIdLst>
        </p14:section>
        <p14:section name="Forecast" id="{18074440-B2BD-48B4-BE87-D4A815563813}">
          <p14:sldIdLst>
            <p14:sldId id="990"/>
            <p14:sldId id="1030"/>
            <p14:sldId id="1031"/>
            <p14:sldId id="1077"/>
            <p14:sldId id="1068"/>
            <p14:sldId id="1032"/>
            <p14:sldId id="1085"/>
            <p14:sldId id="999"/>
            <p14:sldId id="939"/>
            <p14:sldId id="1033"/>
            <p14:sldId id="1095"/>
            <p14:sldId id="1034"/>
            <p14:sldId id="1072"/>
            <p14:sldId id="1092"/>
            <p14:sldId id="1093"/>
            <p14:sldId id="965"/>
            <p14:sldId id="994"/>
          </p14:sldIdLst>
        </p14:section>
        <p14:section name="Fear" id="{54146FB9-C98A-4052-8CF4-3B8D3637C1F2}">
          <p14:sldIdLst>
            <p14:sldId id="1002"/>
            <p14:sldId id="1090"/>
            <p14:sldId id="1094"/>
            <p14:sldId id="931"/>
            <p14:sldId id="360"/>
            <p14:sldId id="421"/>
            <p14:sldId id="1006"/>
            <p14:sldId id="1008"/>
            <p14:sldId id="1073"/>
            <p14:sldId id="1000"/>
            <p14:sldId id="1049"/>
            <p14:sldId id="1018"/>
            <p14:sldId id="1020"/>
            <p14:sldId id="1091"/>
            <p14:sldId id="1069"/>
            <p14:sldId id="1019"/>
            <p14:sldId id="1047"/>
            <p14:sldId id="916"/>
            <p14:sldId id="1071"/>
            <p14:sldId id="1036"/>
            <p14:sldId id="920"/>
            <p14:sldId id="922"/>
            <p14:sldId id="921"/>
            <p14:sldId id="923"/>
            <p14:sldId id="924"/>
            <p14:sldId id="925"/>
            <p14:sldId id="1004"/>
            <p14:sldId id="1076"/>
            <p14:sldId id="1086"/>
            <p14:sldId id="1074"/>
            <p14:sldId id="1048"/>
            <p14:sldId id="1012"/>
            <p14:sldId id="1078"/>
            <p14:sldId id="1011"/>
            <p14:sldId id="1070"/>
            <p14:sldId id="1038"/>
            <p14:sldId id="1037"/>
            <p14:sldId id="1079"/>
            <p14:sldId id="1080"/>
            <p14:sldId id="1082"/>
            <p14:sldId id="1081"/>
          </p14:sldIdLst>
        </p14:section>
        <p14:section name="Future" id="{E0B9D65A-684D-451B-B6F2-D678C98113CE}">
          <p14:sldIdLst>
            <p14:sldId id="1003"/>
            <p14:sldId id="1054"/>
            <p14:sldId id="1055"/>
            <p14:sldId id="1051"/>
            <p14:sldId id="1056"/>
            <p14:sldId id="1050"/>
            <p14:sldId id="932"/>
            <p14:sldId id="936"/>
            <p14:sldId id="1060"/>
            <p14:sldId id="1059"/>
            <p14:sldId id="1061"/>
            <p14:sldId id="970"/>
            <p14:sldId id="971"/>
            <p14:sldId id="1044"/>
            <p14:sldId id="1063"/>
            <p14:sldId id="1064"/>
            <p14:sldId id="1083"/>
            <p14:sldId id="1066"/>
            <p14:sldId id="1084"/>
            <p14:sldId id="1040"/>
            <p14:sldId id="1065"/>
            <p14:sldId id="1058"/>
            <p14:sldId id="976"/>
            <p14:sldId id="1057"/>
            <p14:sldId id="986"/>
            <p14:sldId id="987"/>
            <p14:sldId id="1017"/>
            <p14:sldId id="982"/>
            <p14:sldId id="988"/>
            <p14:sldId id="915"/>
            <p14:sldId id="1052"/>
          </p14:sldIdLst>
        </p14:section>
        <p14:section name="Final Words" id="{0C2F108E-32B9-480D-87BD-4C8B8D68225A}">
          <p14:sldIdLst>
            <p14:sldId id="1041"/>
            <p14:sldId id="1042"/>
            <p14:sldId id="1053"/>
            <p14:sldId id="1039"/>
            <p14:sldId id="918"/>
            <p14:sldId id="1045"/>
            <p14:sldId id="995"/>
            <p14:sldId id="954"/>
            <p14:sldId id="1075"/>
            <p14:sldId id="944"/>
            <p14:sldId id="941"/>
            <p14:sldId id="9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ED0BDB3-46AD-3607-448D-B4B4943B4821}" name="Dan OrgIQ/8min.we" initials="DO" userId="0babcf7d4b1f0ae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B8E6E6"/>
    <a:srgbClr val="DAF3F2"/>
    <a:srgbClr val="FFDFB3"/>
    <a:srgbClr val="7ACCCC"/>
    <a:srgbClr val="F8CBAD"/>
    <a:srgbClr val="E5FCFB"/>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43" autoAdjust="0"/>
    <p:restoredTop sz="87195" autoAdjust="0"/>
  </p:normalViewPr>
  <p:slideViewPr>
    <p:cSldViewPr snapToGrid="0">
      <p:cViewPr varScale="1">
        <p:scale>
          <a:sx n="105" d="100"/>
          <a:sy n="105" d="100"/>
        </p:scale>
        <p:origin x="62" y="29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80" d="100"/>
          <a:sy n="80" d="100"/>
        </p:scale>
        <p:origin x="2825" y="525"/>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8/10/relationships/authors" Targe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handoutMaster" Target="handoutMasters/handout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6E2A5A-2259-42FD-89E9-D9ADF6AD4381}" type="doc">
      <dgm:prSet loTypeId="urn:microsoft.com/office/officeart/2005/8/layout/arrow2" loCatId="process" qsTypeId="urn:microsoft.com/office/officeart/2005/8/quickstyle/simple1" qsCatId="simple" csTypeId="urn:microsoft.com/office/officeart/2005/8/colors/accent1_2" csCatId="accent1" phldr="1"/>
      <dgm:spPr/>
    </dgm:pt>
    <dgm:pt modelId="{1D0F7351-A91F-4D5E-9196-292256DE46D7}">
      <dgm:prSet phldrT="[Text]"/>
      <dgm:spPr/>
      <dgm:t>
        <a:bodyPr/>
        <a:lstStyle/>
        <a:p>
          <a:r>
            <a:rPr lang="de-DE" dirty="0" err="1">
              <a:latin typeface="Candara" panose="020E0502030303020204" pitchFamily="34" charset="0"/>
            </a:rPr>
            <a:t>Slavery</a:t>
          </a:r>
          <a:endParaRPr lang="de-DE" dirty="0">
            <a:latin typeface="Candara" panose="020E0502030303020204" pitchFamily="34" charset="0"/>
          </a:endParaRPr>
        </a:p>
      </dgm:t>
    </dgm:pt>
    <dgm:pt modelId="{55503574-6403-4136-A4F4-9DD1E9CCDBC8}" type="parTrans" cxnId="{993E71EC-8F83-4E00-8A54-0CB2B391334E}">
      <dgm:prSet/>
      <dgm:spPr/>
      <dgm:t>
        <a:bodyPr/>
        <a:lstStyle/>
        <a:p>
          <a:endParaRPr lang="de-DE"/>
        </a:p>
      </dgm:t>
    </dgm:pt>
    <dgm:pt modelId="{8031F569-458B-4819-914A-A4988B9B000D}" type="sibTrans" cxnId="{993E71EC-8F83-4E00-8A54-0CB2B391334E}">
      <dgm:prSet/>
      <dgm:spPr/>
      <dgm:t>
        <a:bodyPr/>
        <a:lstStyle/>
        <a:p>
          <a:endParaRPr lang="de-DE"/>
        </a:p>
      </dgm:t>
    </dgm:pt>
    <dgm:pt modelId="{5EEAC25D-E737-4F75-9CE2-40334CBB25CC}">
      <dgm:prSet phldrT="[Text]"/>
      <dgm:spPr/>
      <dgm:t>
        <a:bodyPr lIns="108000"/>
        <a:lstStyle/>
        <a:p>
          <a:r>
            <a:rPr lang="de-DE" dirty="0" err="1">
              <a:latin typeface="Candara" panose="020E0502030303020204" pitchFamily="34" charset="0"/>
            </a:rPr>
            <a:t>Slavery</a:t>
          </a:r>
          <a:r>
            <a:rPr lang="de-DE" dirty="0">
              <a:latin typeface="Candara" panose="020E0502030303020204" pitchFamily="34" charset="0"/>
            </a:rPr>
            <a:t> </a:t>
          </a:r>
          <a:r>
            <a:rPr lang="de-DE" dirty="0" err="1">
              <a:latin typeface="Candara" panose="020E0502030303020204" pitchFamily="34" charset="0"/>
            </a:rPr>
            <a:t>with</a:t>
          </a:r>
          <a:r>
            <a:rPr lang="de-DE" dirty="0">
              <a:latin typeface="Candara" panose="020E0502030303020204" pitchFamily="34" charset="0"/>
            </a:rPr>
            <a:t> </a:t>
          </a:r>
          <a:r>
            <a:rPr lang="de-DE" dirty="0" err="1">
              <a:latin typeface="Candara" panose="020E0502030303020204" pitchFamily="34" charset="0"/>
            </a:rPr>
            <a:t>fruit</a:t>
          </a:r>
          <a:r>
            <a:rPr lang="de-DE" dirty="0">
              <a:latin typeface="Candara" panose="020E0502030303020204" pitchFamily="34" charset="0"/>
            </a:rPr>
            <a:t> </a:t>
          </a:r>
          <a:r>
            <a:rPr lang="de-DE" dirty="0" err="1">
              <a:latin typeface="Candara" panose="020E0502030303020204" pitchFamily="34" charset="0"/>
            </a:rPr>
            <a:t>basket</a:t>
          </a:r>
          <a:endParaRPr lang="de-DE" dirty="0">
            <a:latin typeface="Candara" panose="020E0502030303020204" pitchFamily="34" charset="0"/>
          </a:endParaRPr>
        </a:p>
      </dgm:t>
    </dgm:pt>
    <dgm:pt modelId="{7C4C4616-88C8-4601-BDF5-13999EAEEA5A}" type="parTrans" cxnId="{10BF14F5-5DFF-4CE4-8DC8-C50404CB72CB}">
      <dgm:prSet/>
      <dgm:spPr/>
      <dgm:t>
        <a:bodyPr/>
        <a:lstStyle/>
        <a:p>
          <a:endParaRPr lang="de-DE"/>
        </a:p>
      </dgm:t>
    </dgm:pt>
    <dgm:pt modelId="{740E9020-2705-4E83-8758-690E440FF005}" type="sibTrans" cxnId="{10BF14F5-5DFF-4CE4-8DC8-C50404CB72CB}">
      <dgm:prSet/>
      <dgm:spPr/>
      <dgm:t>
        <a:bodyPr/>
        <a:lstStyle/>
        <a:p>
          <a:endParaRPr lang="de-DE"/>
        </a:p>
      </dgm:t>
    </dgm:pt>
    <dgm:pt modelId="{BF7AA29C-C1DB-47C6-9F04-3244859D73A0}">
      <dgm:prSet phldrT="[Text]"/>
      <dgm:spPr/>
      <dgm:t>
        <a:bodyPr/>
        <a:lstStyle/>
        <a:p>
          <a:r>
            <a:rPr lang="de-DE" b="1" dirty="0">
              <a:solidFill>
                <a:schemeClr val="accent1"/>
              </a:solidFill>
              <a:latin typeface="Candara" panose="020E0502030303020204" pitchFamily="34" charset="0"/>
            </a:rPr>
            <a:t>Work </a:t>
          </a:r>
          <a:r>
            <a:rPr lang="de-DE" b="1" dirty="0" err="1">
              <a:solidFill>
                <a:schemeClr val="accent1"/>
              </a:solidFill>
              <a:latin typeface="Candara" panose="020E0502030303020204" pitchFamily="34" charset="0"/>
            </a:rPr>
            <a:t>with</a:t>
          </a:r>
          <a:r>
            <a:rPr lang="de-DE" b="1" dirty="0">
              <a:solidFill>
                <a:schemeClr val="accent1"/>
              </a:solidFill>
              <a:latin typeface="Candara" panose="020E0502030303020204" pitchFamily="34" charset="0"/>
            </a:rPr>
            <a:t> AI</a:t>
          </a:r>
        </a:p>
      </dgm:t>
    </dgm:pt>
    <dgm:pt modelId="{0CEB4A41-3C32-45E6-998C-402947ADF2DC}" type="parTrans" cxnId="{316F436F-13B3-499F-B8AD-CA42899DC179}">
      <dgm:prSet/>
      <dgm:spPr/>
      <dgm:t>
        <a:bodyPr/>
        <a:lstStyle/>
        <a:p>
          <a:endParaRPr lang="de-DE"/>
        </a:p>
      </dgm:t>
    </dgm:pt>
    <dgm:pt modelId="{B06544AE-57DA-4D65-B2A8-D3A16B8F093A}" type="sibTrans" cxnId="{316F436F-13B3-499F-B8AD-CA42899DC179}">
      <dgm:prSet/>
      <dgm:spPr/>
      <dgm:t>
        <a:bodyPr/>
        <a:lstStyle/>
        <a:p>
          <a:endParaRPr lang="de-DE"/>
        </a:p>
      </dgm:t>
    </dgm:pt>
    <dgm:pt modelId="{3E5D192B-EAD7-4848-8972-D407913AAF4D}">
      <dgm:prSet phldrT="[Text]"/>
      <dgm:spPr/>
      <dgm:t>
        <a:bodyPr lIns="216000"/>
        <a:lstStyle/>
        <a:p>
          <a:r>
            <a:rPr lang="de-DE" b="1" dirty="0">
              <a:solidFill>
                <a:schemeClr val="accent2"/>
              </a:solidFill>
              <a:latin typeface="Candara" panose="020E0502030303020204" pitchFamily="34" charset="0"/>
            </a:rPr>
            <a:t>Utopia: New </a:t>
          </a:r>
          <a:r>
            <a:rPr lang="de-DE" b="1" dirty="0" err="1">
              <a:solidFill>
                <a:schemeClr val="accent2"/>
              </a:solidFill>
              <a:latin typeface="Candara" panose="020E0502030303020204" pitchFamily="34" charset="0"/>
            </a:rPr>
            <a:t>Perspective</a:t>
          </a:r>
          <a:endParaRPr lang="de-DE" b="1" dirty="0">
            <a:solidFill>
              <a:schemeClr val="accent2"/>
            </a:solidFill>
            <a:latin typeface="Candara" panose="020E0502030303020204" pitchFamily="34" charset="0"/>
          </a:endParaRPr>
        </a:p>
      </dgm:t>
    </dgm:pt>
    <dgm:pt modelId="{36496328-FB80-437D-85A4-A93C8F4ECA6B}" type="parTrans" cxnId="{98BAC366-0FA6-4D9D-83ED-6B82289E24CD}">
      <dgm:prSet/>
      <dgm:spPr/>
      <dgm:t>
        <a:bodyPr/>
        <a:lstStyle/>
        <a:p>
          <a:endParaRPr lang="de-DE"/>
        </a:p>
      </dgm:t>
    </dgm:pt>
    <dgm:pt modelId="{2E5CAD25-DC07-44DD-B6AB-BCBEB8C15955}" type="sibTrans" cxnId="{98BAC366-0FA6-4D9D-83ED-6B82289E24CD}">
      <dgm:prSet/>
      <dgm:spPr/>
      <dgm:t>
        <a:bodyPr/>
        <a:lstStyle/>
        <a:p>
          <a:endParaRPr lang="de-DE"/>
        </a:p>
      </dgm:t>
    </dgm:pt>
    <dgm:pt modelId="{CB09ADAA-8D0C-4312-BC25-3ABCC489EAB5}" type="pres">
      <dgm:prSet presAssocID="{9D6E2A5A-2259-42FD-89E9-D9ADF6AD4381}" presName="arrowDiagram" presStyleCnt="0">
        <dgm:presLayoutVars>
          <dgm:chMax val="5"/>
          <dgm:dir/>
          <dgm:resizeHandles val="exact"/>
        </dgm:presLayoutVars>
      </dgm:prSet>
      <dgm:spPr/>
    </dgm:pt>
    <dgm:pt modelId="{3530BB6B-F7DC-48F3-938C-2FFEC60ECA45}" type="pres">
      <dgm:prSet presAssocID="{9D6E2A5A-2259-42FD-89E9-D9ADF6AD4381}" presName="arrow" presStyleLbl="bgShp" presStyleIdx="0" presStyleCnt="1" custScaleX="136831"/>
      <dgm:spPr/>
    </dgm:pt>
    <dgm:pt modelId="{7375489E-8697-48F0-867B-919D6B64CB6C}" type="pres">
      <dgm:prSet presAssocID="{9D6E2A5A-2259-42FD-89E9-D9ADF6AD4381}" presName="arrowDiagram4" presStyleCnt="0"/>
      <dgm:spPr/>
    </dgm:pt>
    <dgm:pt modelId="{62300FBF-2E86-4DBC-BC71-D5BCE65D17F3}" type="pres">
      <dgm:prSet presAssocID="{1D0F7351-A91F-4D5E-9196-292256DE46D7}" presName="bullet4a" presStyleLbl="node1" presStyleIdx="0" presStyleCnt="4" custLinFactX="-186740" custLinFactY="-56240" custLinFactNeighborX="-200000" custLinFactNeighborY="-100000"/>
      <dgm:spPr/>
    </dgm:pt>
    <dgm:pt modelId="{9F23E951-6120-41CE-9EE6-04C523B1FA4A}" type="pres">
      <dgm:prSet presAssocID="{1D0F7351-A91F-4D5E-9196-292256DE46D7}" presName="textBox4a" presStyleLbl="revTx" presStyleIdx="0" presStyleCnt="4" custLinFactNeighborX="-52018" custLinFactNeighborY="-24158">
        <dgm:presLayoutVars>
          <dgm:bulletEnabled val="1"/>
        </dgm:presLayoutVars>
      </dgm:prSet>
      <dgm:spPr/>
    </dgm:pt>
    <dgm:pt modelId="{6949E70F-F032-41AA-B74F-6B9FA8173032}" type="pres">
      <dgm:prSet presAssocID="{5EEAC25D-E737-4F75-9CE2-40334CBB25CC}" presName="bullet4b" presStyleLbl="node1" presStyleIdx="1" presStyleCnt="4" custLinFactNeighborX="-56032" custLinFactNeighborY="-43775"/>
      <dgm:spPr/>
    </dgm:pt>
    <dgm:pt modelId="{7375B76A-1E30-4BCD-9841-45209C74A91A}" type="pres">
      <dgm:prSet presAssocID="{5EEAC25D-E737-4F75-9CE2-40334CBB25CC}" presName="textBox4b" presStyleLbl="revTx" presStyleIdx="1" presStyleCnt="4" custScaleX="133885" custScaleY="36267" custLinFactNeighborX="10492" custLinFactNeighborY="-38101">
        <dgm:presLayoutVars>
          <dgm:bulletEnabled val="1"/>
        </dgm:presLayoutVars>
      </dgm:prSet>
      <dgm:spPr/>
    </dgm:pt>
    <dgm:pt modelId="{59B183B6-09A5-4F89-8856-09E19FA23176}" type="pres">
      <dgm:prSet presAssocID="{BF7AA29C-C1DB-47C6-9F04-3244859D73A0}" presName="bullet4c" presStyleLbl="node1" presStyleIdx="2" presStyleCnt="4" custLinFactNeighborX="71361" custLinFactNeighborY="-9251"/>
      <dgm:spPr/>
    </dgm:pt>
    <dgm:pt modelId="{AF7052C7-B720-48CF-A293-67912C7C023A}" type="pres">
      <dgm:prSet presAssocID="{BF7AA29C-C1DB-47C6-9F04-3244859D73A0}" presName="textBox4c" presStyleLbl="revTx" presStyleIdx="2" presStyleCnt="4" custScaleY="29934" custLinFactNeighborX="18010" custLinFactNeighborY="-35674">
        <dgm:presLayoutVars>
          <dgm:bulletEnabled val="1"/>
        </dgm:presLayoutVars>
      </dgm:prSet>
      <dgm:spPr/>
    </dgm:pt>
    <dgm:pt modelId="{E36611AC-26BC-4B61-AAEF-D23C7C7559D5}" type="pres">
      <dgm:prSet presAssocID="{3E5D192B-EAD7-4848-8972-D407913AAF4D}" presName="bullet4d" presStyleLbl="node1" presStyleIdx="3" presStyleCnt="4" custLinFactX="41065" custLinFactNeighborX="100000" custLinFactNeighborY="6905"/>
      <dgm:spPr/>
    </dgm:pt>
    <dgm:pt modelId="{74CEE1CE-3FDA-472F-9309-4DEAAA94BCA3}" type="pres">
      <dgm:prSet presAssocID="{3E5D192B-EAD7-4848-8972-D407913AAF4D}" presName="textBox4d" presStyleLbl="revTx" presStyleIdx="3" presStyleCnt="4" custScaleX="130504" custScaleY="27608" custLinFactNeighborX="68021" custLinFactNeighborY="-35870">
        <dgm:presLayoutVars>
          <dgm:bulletEnabled val="1"/>
        </dgm:presLayoutVars>
      </dgm:prSet>
      <dgm:spPr/>
    </dgm:pt>
  </dgm:ptLst>
  <dgm:cxnLst>
    <dgm:cxn modelId="{C39F1910-3F53-42C2-B77D-17136866A3FB}" type="presOf" srcId="{1D0F7351-A91F-4D5E-9196-292256DE46D7}" destId="{9F23E951-6120-41CE-9EE6-04C523B1FA4A}" srcOrd="0" destOrd="0" presId="urn:microsoft.com/office/officeart/2005/8/layout/arrow2"/>
    <dgm:cxn modelId="{FFBE6824-F7B8-47BF-96BD-E17F11070FA5}" type="presOf" srcId="{BF7AA29C-C1DB-47C6-9F04-3244859D73A0}" destId="{AF7052C7-B720-48CF-A293-67912C7C023A}" srcOrd="0" destOrd="0" presId="urn:microsoft.com/office/officeart/2005/8/layout/arrow2"/>
    <dgm:cxn modelId="{1D1FE242-28FD-43D2-A0C8-C0314B24033C}" type="presOf" srcId="{3E5D192B-EAD7-4848-8972-D407913AAF4D}" destId="{74CEE1CE-3FDA-472F-9309-4DEAAA94BCA3}" srcOrd="0" destOrd="0" presId="urn:microsoft.com/office/officeart/2005/8/layout/arrow2"/>
    <dgm:cxn modelId="{98BAC366-0FA6-4D9D-83ED-6B82289E24CD}" srcId="{9D6E2A5A-2259-42FD-89E9-D9ADF6AD4381}" destId="{3E5D192B-EAD7-4848-8972-D407913AAF4D}" srcOrd="3" destOrd="0" parTransId="{36496328-FB80-437D-85A4-A93C8F4ECA6B}" sibTransId="{2E5CAD25-DC07-44DD-B6AB-BCBEB8C15955}"/>
    <dgm:cxn modelId="{316F436F-13B3-499F-B8AD-CA42899DC179}" srcId="{9D6E2A5A-2259-42FD-89E9-D9ADF6AD4381}" destId="{BF7AA29C-C1DB-47C6-9F04-3244859D73A0}" srcOrd="2" destOrd="0" parTransId="{0CEB4A41-3C32-45E6-998C-402947ADF2DC}" sibTransId="{B06544AE-57DA-4D65-B2A8-D3A16B8F093A}"/>
    <dgm:cxn modelId="{C99EFDB4-F5C3-4E16-AD65-66607E65DF73}" type="presOf" srcId="{9D6E2A5A-2259-42FD-89E9-D9ADF6AD4381}" destId="{CB09ADAA-8D0C-4312-BC25-3ABCC489EAB5}" srcOrd="0" destOrd="0" presId="urn:microsoft.com/office/officeart/2005/8/layout/arrow2"/>
    <dgm:cxn modelId="{1CAB84EB-40B6-4312-9E02-8DBBE16FC1F6}" type="presOf" srcId="{5EEAC25D-E737-4F75-9CE2-40334CBB25CC}" destId="{7375B76A-1E30-4BCD-9841-45209C74A91A}" srcOrd="0" destOrd="0" presId="urn:microsoft.com/office/officeart/2005/8/layout/arrow2"/>
    <dgm:cxn modelId="{993E71EC-8F83-4E00-8A54-0CB2B391334E}" srcId="{9D6E2A5A-2259-42FD-89E9-D9ADF6AD4381}" destId="{1D0F7351-A91F-4D5E-9196-292256DE46D7}" srcOrd="0" destOrd="0" parTransId="{55503574-6403-4136-A4F4-9DD1E9CCDBC8}" sibTransId="{8031F569-458B-4819-914A-A4988B9B000D}"/>
    <dgm:cxn modelId="{10BF14F5-5DFF-4CE4-8DC8-C50404CB72CB}" srcId="{9D6E2A5A-2259-42FD-89E9-D9ADF6AD4381}" destId="{5EEAC25D-E737-4F75-9CE2-40334CBB25CC}" srcOrd="1" destOrd="0" parTransId="{7C4C4616-88C8-4601-BDF5-13999EAEEA5A}" sibTransId="{740E9020-2705-4E83-8758-690E440FF005}"/>
    <dgm:cxn modelId="{D8AD53A4-F1D3-4835-BC36-7483ED377F0F}" type="presParOf" srcId="{CB09ADAA-8D0C-4312-BC25-3ABCC489EAB5}" destId="{3530BB6B-F7DC-48F3-938C-2FFEC60ECA45}" srcOrd="0" destOrd="0" presId="urn:microsoft.com/office/officeart/2005/8/layout/arrow2"/>
    <dgm:cxn modelId="{A1322AD3-94C5-4B0D-8FBC-529976E26143}" type="presParOf" srcId="{CB09ADAA-8D0C-4312-BC25-3ABCC489EAB5}" destId="{7375489E-8697-48F0-867B-919D6B64CB6C}" srcOrd="1" destOrd="0" presId="urn:microsoft.com/office/officeart/2005/8/layout/arrow2"/>
    <dgm:cxn modelId="{407FC730-D5D4-4BAF-8BD8-A65F27D524CF}" type="presParOf" srcId="{7375489E-8697-48F0-867B-919D6B64CB6C}" destId="{62300FBF-2E86-4DBC-BC71-D5BCE65D17F3}" srcOrd="0" destOrd="0" presId="urn:microsoft.com/office/officeart/2005/8/layout/arrow2"/>
    <dgm:cxn modelId="{89B26590-9635-439A-814C-E4336056D627}" type="presParOf" srcId="{7375489E-8697-48F0-867B-919D6B64CB6C}" destId="{9F23E951-6120-41CE-9EE6-04C523B1FA4A}" srcOrd="1" destOrd="0" presId="urn:microsoft.com/office/officeart/2005/8/layout/arrow2"/>
    <dgm:cxn modelId="{F81B5875-D0DB-4066-B21A-DEF66106CDC9}" type="presParOf" srcId="{7375489E-8697-48F0-867B-919D6B64CB6C}" destId="{6949E70F-F032-41AA-B74F-6B9FA8173032}" srcOrd="2" destOrd="0" presId="urn:microsoft.com/office/officeart/2005/8/layout/arrow2"/>
    <dgm:cxn modelId="{01DDCABE-2DE9-47E6-ABFC-9CB543D8AB45}" type="presParOf" srcId="{7375489E-8697-48F0-867B-919D6B64CB6C}" destId="{7375B76A-1E30-4BCD-9841-45209C74A91A}" srcOrd="3" destOrd="0" presId="urn:microsoft.com/office/officeart/2005/8/layout/arrow2"/>
    <dgm:cxn modelId="{1A16C359-D2B2-4FFB-88CA-69DC0B759013}" type="presParOf" srcId="{7375489E-8697-48F0-867B-919D6B64CB6C}" destId="{59B183B6-09A5-4F89-8856-09E19FA23176}" srcOrd="4" destOrd="0" presId="urn:microsoft.com/office/officeart/2005/8/layout/arrow2"/>
    <dgm:cxn modelId="{D22455A2-CC5A-4F7D-82CE-1BD8BBA04BF4}" type="presParOf" srcId="{7375489E-8697-48F0-867B-919D6B64CB6C}" destId="{AF7052C7-B720-48CF-A293-67912C7C023A}" srcOrd="5" destOrd="0" presId="urn:microsoft.com/office/officeart/2005/8/layout/arrow2"/>
    <dgm:cxn modelId="{6BFBF4C1-335D-41D7-9786-F9062FA55514}" type="presParOf" srcId="{7375489E-8697-48F0-867B-919D6B64CB6C}" destId="{E36611AC-26BC-4B61-AAEF-D23C7C7559D5}" srcOrd="6" destOrd="0" presId="urn:microsoft.com/office/officeart/2005/8/layout/arrow2"/>
    <dgm:cxn modelId="{E3DDA52D-3EF1-4833-8625-4147F234A2CC}" type="presParOf" srcId="{7375489E-8697-48F0-867B-919D6B64CB6C}" destId="{74CEE1CE-3FDA-472F-9309-4DEAAA94BCA3}"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0BB6B-F7DC-48F3-938C-2FFEC60ECA45}">
      <dsp:nvSpPr>
        <dsp:cNvPr id="0" name=""/>
        <dsp:cNvSpPr/>
      </dsp:nvSpPr>
      <dsp:spPr>
        <a:xfrm>
          <a:off x="321325" y="0"/>
          <a:ext cx="10266648" cy="468947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300FBF-2E86-4DBC-BC71-D5BCE65D17F3}">
      <dsp:nvSpPr>
        <dsp:cNvPr id="0" name=""/>
        <dsp:cNvSpPr/>
      </dsp:nvSpPr>
      <dsp:spPr>
        <a:xfrm>
          <a:off x="1774723" y="3217466"/>
          <a:ext cx="172572" cy="1725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23E951-6120-41CE-9EE6-04C523B1FA4A}">
      <dsp:nvSpPr>
        <dsp:cNvPr id="0" name=""/>
        <dsp:cNvSpPr/>
      </dsp:nvSpPr>
      <dsp:spPr>
        <a:xfrm>
          <a:off x="1861005" y="3303753"/>
          <a:ext cx="1283040" cy="1116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3" tIns="0" rIns="0" bIns="0" numCol="1" spcCol="1270" anchor="t" anchorCtr="0">
          <a:noAutofit/>
        </a:bodyPr>
        <a:lstStyle/>
        <a:p>
          <a:pPr marL="0" lvl="0" indent="0" algn="l" defTabSz="1155700">
            <a:lnSpc>
              <a:spcPct val="90000"/>
            </a:lnSpc>
            <a:spcBef>
              <a:spcPct val="0"/>
            </a:spcBef>
            <a:spcAft>
              <a:spcPct val="35000"/>
            </a:spcAft>
            <a:buNone/>
          </a:pPr>
          <a:r>
            <a:rPr lang="de-DE" sz="2600" kern="1200" dirty="0" err="1">
              <a:latin typeface="Candara" panose="020E0502030303020204" pitchFamily="34" charset="0"/>
            </a:rPr>
            <a:t>Slavery</a:t>
          </a:r>
          <a:endParaRPr lang="de-DE" sz="2600" kern="1200" dirty="0">
            <a:latin typeface="Candara" panose="020E0502030303020204" pitchFamily="34" charset="0"/>
          </a:endParaRPr>
        </a:p>
      </dsp:txBody>
      <dsp:txXfrm>
        <a:off x="1861005" y="3303753"/>
        <a:ext cx="1283040" cy="1116095"/>
      </dsp:txXfrm>
    </dsp:sp>
    <dsp:sp modelId="{6949E70F-F032-41AA-B74F-6B9FA8173032}">
      <dsp:nvSpPr>
        <dsp:cNvPr id="0" name=""/>
        <dsp:cNvSpPr/>
      </dsp:nvSpPr>
      <dsp:spPr>
        <a:xfrm>
          <a:off x="3493227" y="2264941"/>
          <a:ext cx="300126" cy="3001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5B76A-1E30-4BCD-9841-45209C74A91A}">
      <dsp:nvSpPr>
        <dsp:cNvPr id="0" name=""/>
        <dsp:cNvSpPr/>
      </dsp:nvSpPr>
      <dsp:spPr>
        <a:xfrm>
          <a:off x="3709819" y="2412773"/>
          <a:ext cx="2109577" cy="77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0" rIns="0" bIns="0" numCol="1" spcCol="1270" anchor="t" anchorCtr="0">
          <a:noAutofit/>
        </a:bodyPr>
        <a:lstStyle/>
        <a:p>
          <a:pPr marL="0" lvl="0" indent="0" algn="l" defTabSz="1155700">
            <a:lnSpc>
              <a:spcPct val="90000"/>
            </a:lnSpc>
            <a:spcBef>
              <a:spcPct val="0"/>
            </a:spcBef>
            <a:spcAft>
              <a:spcPct val="35000"/>
            </a:spcAft>
            <a:buNone/>
          </a:pPr>
          <a:r>
            <a:rPr lang="de-DE" sz="2600" kern="1200" dirty="0" err="1">
              <a:latin typeface="Candara" panose="020E0502030303020204" pitchFamily="34" charset="0"/>
            </a:rPr>
            <a:t>Slavery</a:t>
          </a:r>
          <a:r>
            <a:rPr lang="de-DE" sz="2600" kern="1200" dirty="0">
              <a:latin typeface="Candara" panose="020E0502030303020204" pitchFamily="34" charset="0"/>
            </a:rPr>
            <a:t> </a:t>
          </a:r>
          <a:r>
            <a:rPr lang="de-DE" sz="2600" kern="1200" dirty="0" err="1">
              <a:latin typeface="Candara" panose="020E0502030303020204" pitchFamily="34" charset="0"/>
            </a:rPr>
            <a:t>with</a:t>
          </a:r>
          <a:r>
            <a:rPr lang="de-DE" sz="2600" kern="1200" dirty="0">
              <a:latin typeface="Candara" panose="020E0502030303020204" pitchFamily="34" charset="0"/>
            </a:rPr>
            <a:t> </a:t>
          </a:r>
          <a:r>
            <a:rPr lang="de-DE" sz="2600" kern="1200" dirty="0" err="1">
              <a:latin typeface="Candara" panose="020E0502030303020204" pitchFamily="34" charset="0"/>
            </a:rPr>
            <a:t>fruit</a:t>
          </a:r>
          <a:r>
            <a:rPr lang="de-DE" sz="2600" kern="1200" dirty="0">
              <a:latin typeface="Candara" panose="020E0502030303020204" pitchFamily="34" charset="0"/>
            </a:rPr>
            <a:t> </a:t>
          </a:r>
          <a:r>
            <a:rPr lang="de-DE" sz="2600" kern="1200" dirty="0" err="1">
              <a:latin typeface="Candara" panose="020E0502030303020204" pitchFamily="34" charset="0"/>
            </a:rPr>
            <a:t>basket</a:t>
          </a:r>
          <a:endParaRPr lang="de-DE" sz="2600" kern="1200" dirty="0">
            <a:latin typeface="Candara" panose="020E0502030303020204" pitchFamily="34" charset="0"/>
          </a:endParaRPr>
        </a:p>
      </dsp:txBody>
      <dsp:txXfrm>
        <a:off x="3709819" y="2412773"/>
        <a:ext cx="2109577" cy="777234"/>
      </dsp:txXfrm>
    </dsp:sp>
    <dsp:sp modelId="{59B183B6-09A5-4F89-8856-09E19FA23176}">
      <dsp:nvSpPr>
        <dsp:cNvPr id="0" name=""/>
        <dsp:cNvSpPr/>
      </dsp:nvSpPr>
      <dsp:spPr>
        <a:xfrm>
          <a:off x="5502079" y="1555757"/>
          <a:ext cx="397667" cy="3976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7052C7-B720-48CF-A293-67912C7C023A}">
      <dsp:nvSpPr>
        <dsp:cNvPr id="0" name=""/>
        <dsp:cNvSpPr/>
      </dsp:nvSpPr>
      <dsp:spPr>
        <a:xfrm>
          <a:off x="5700911" y="1772802"/>
          <a:ext cx="1575663" cy="867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716" tIns="0" rIns="0" bIns="0" numCol="1" spcCol="1270" anchor="t" anchorCtr="0">
          <a:noAutofit/>
        </a:bodyPr>
        <a:lstStyle/>
        <a:p>
          <a:pPr marL="0" lvl="0" indent="0" algn="l" defTabSz="1155700">
            <a:lnSpc>
              <a:spcPct val="90000"/>
            </a:lnSpc>
            <a:spcBef>
              <a:spcPct val="0"/>
            </a:spcBef>
            <a:spcAft>
              <a:spcPct val="35000"/>
            </a:spcAft>
            <a:buNone/>
          </a:pPr>
          <a:r>
            <a:rPr lang="de-DE" sz="2600" b="1" kern="1200" dirty="0">
              <a:solidFill>
                <a:schemeClr val="accent1"/>
              </a:solidFill>
              <a:latin typeface="Candara" panose="020E0502030303020204" pitchFamily="34" charset="0"/>
            </a:rPr>
            <a:t>Work </a:t>
          </a:r>
          <a:r>
            <a:rPr lang="de-DE" sz="2600" b="1" kern="1200" dirty="0" err="1">
              <a:solidFill>
                <a:schemeClr val="accent1"/>
              </a:solidFill>
              <a:latin typeface="Candara" panose="020E0502030303020204" pitchFamily="34" charset="0"/>
            </a:rPr>
            <a:t>with</a:t>
          </a:r>
          <a:r>
            <a:rPr lang="de-DE" sz="2600" b="1" kern="1200" dirty="0">
              <a:solidFill>
                <a:schemeClr val="accent1"/>
              </a:solidFill>
              <a:latin typeface="Candara" panose="020E0502030303020204" pitchFamily="34" charset="0"/>
            </a:rPr>
            <a:t> AI</a:t>
          </a:r>
        </a:p>
      </dsp:txBody>
      <dsp:txXfrm>
        <a:off x="5700911" y="1772802"/>
        <a:ext cx="1575663" cy="867515"/>
      </dsp:txXfrm>
    </dsp:sp>
    <dsp:sp modelId="{E36611AC-26BC-4B61-AAEF-D23C7C7559D5}">
      <dsp:nvSpPr>
        <dsp:cNvPr id="0" name=""/>
        <dsp:cNvSpPr/>
      </dsp:nvSpPr>
      <dsp:spPr>
        <a:xfrm>
          <a:off x="7665502" y="1097543"/>
          <a:ext cx="532724" cy="5327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EE1CE-3FDA-472F-9309-4DEAAA94BCA3}">
      <dsp:nvSpPr>
        <dsp:cNvPr id="0" name=""/>
        <dsp:cNvSpPr/>
      </dsp:nvSpPr>
      <dsp:spPr>
        <a:xfrm>
          <a:off x="8011838" y="1338082"/>
          <a:ext cx="2056304" cy="928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000" tIns="0" rIns="0" bIns="0" numCol="1" spcCol="1270" anchor="t" anchorCtr="0">
          <a:noAutofit/>
        </a:bodyPr>
        <a:lstStyle/>
        <a:p>
          <a:pPr marL="0" lvl="0" indent="0" algn="l" defTabSz="1155700">
            <a:lnSpc>
              <a:spcPct val="90000"/>
            </a:lnSpc>
            <a:spcBef>
              <a:spcPct val="0"/>
            </a:spcBef>
            <a:spcAft>
              <a:spcPct val="35000"/>
            </a:spcAft>
            <a:buNone/>
          </a:pPr>
          <a:r>
            <a:rPr lang="de-DE" sz="2600" b="1" kern="1200" dirty="0">
              <a:solidFill>
                <a:schemeClr val="accent2"/>
              </a:solidFill>
              <a:latin typeface="Candara" panose="020E0502030303020204" pitchFamily="34" charset="0"/>
            </a:rPr>
            <a:t>Utopia: New </a:t>
          </a:r>
          <a:r>
            <a:rPr lang="de-DE" sz="2600" b="1" kern="1200" dirty="0" err="1">
              <a:solidFill>
                <a:schemeClr val="accent2"/>
              </a:solidFill>
              <a:latin typeface="Candara" panose="020E0502030303020204" pitchFamily="34" charset="0"/>
            </a:rPr>
            <a:t>Perspective</a:t>
          </a:r>
          <a:endParaRPr lang="de-DE" sz="2600" b="1" kern="1200" dirty="0">
            <a:solidFill>
              <a:schemeClr val="accent2"/>
            </a:solidFill>
            <a:latin typeface="Candara" panose="020E0502030303020204" pitchFamily="34" charset="0"/>
          </a:endParaRPr>
        </a:p>
      </dsp:txBody>
      <dsp:txXfrm>
        <a:off x="8011838" y="1338082"/>
        <a:ext cx="2056304" cy="92827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de-DE" sz="1200"/>
            </a:lvl1pPr>
          </a:lstStyle>
          <a:p>
            <a:pPr rtl="0"/>
            <a:endParaRPr lang="de-DE" dirty="0"/>
          </a:p>
        </p:txBody>
      </p:sp>
      <p:sp>
        <p:nvSpPr>
          <p:cNvPr id="3" name="Datumsplatzhalt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de-DE" sz="1200"/>
            </a:lvl1pPr>
          </a:lstStyle>
          <a:p>
            <a:pPr rtl="0"/>
            <a:fld id="{B045831F-6AD1-4DED-BF09-35BFE3A3C66F}" type="datetime1">
              <a:rPr lang="de-DE" smtClean="0"/>
              <a:t>2026-05-21</a:t>
            </a:fld>
            <a:endParaRPr lang="de-DE" dirty="0"/>
          </a:p>
        </p:txBody>
      </p:sp>
      <p:sp>
        <p:nvSpPr>
          <p:cNvPr id="4" name="Fußzeilenplatzhalt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de-DE" sz="1200"/>
            </a:lvl1pPr>
          </a:lstStyle>
          <a:p>
            <a:pPr rtl="0"/>
            <a:endParaRPr lang="de-DE" dirty="0"/>
          </a:p>
        </p:txBody>
      </p:sp>
      <p:sp>
        <p:nvSpPr>
          <p:cNvPr id="5" name="Foliennummernplatzhalt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de-DE" sz="1200"/>
            </a:lvl1pPr>
          </a:lstStyle>
          <a:p>
            <a:pPr rtl="0"/>
            <a:fld id="{00AC623C-86E0-4A85-83FB-F4A716956FD4}" type="slidenum">
              <a:rPr lang="de-DE" smtClean="0"/>
              <a:t>‹Nr.›</a:t>
            </a:fld>
            <a:endParaRPr lang="de-DE"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de-DE" sz="1200"/>
            </a:lvl1pPr>
          </a:lstStyle>
          <a:p>
            <a:pPr rtl="0"/>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de-DE" sz="1200"/>
            </a:lvl1pPr>
          </a:lstStyle>
          <a:p>
            <a:fld id="{4EAF0040-DFA1-4580-86F0-5CFB9E4596B0}" type="datetime1">
              <a:rPr lang="de-DE" smtClean="0"/>
              <a:pPr/>
              <a:t>2026-05-21</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de-DE"/>
            </a:defPPr>
          </a:lstStyle>
          <a:p>
            <a:pPr rtl="0"/>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de-DE"/>
            </a:defPPr>
          </a:lstStyle>
          <a:p>
            <a:pPr lvl="0" rtl="0"/>
            <a:r>
              <a:rPr lang="de-DE"/>
              <a:t>Textmasterformat durch Klicken bearbeiten</a:t>
            </a:r>
          </a:p>
          <a:p>
            <a:pPr lvl="1" rtl="0"/>
            <a:r>
              <a:rPr lang="de-DE"/>
              <a:t>Zweite Ebene</a:t>
            </a:r>
          </a:p>
          <a:p>
            <a:pPr lvl="2" rtl="0"/>
            <a:r>
              <a:rPr lang="de-DE"/>
              <a:t>Dritte Ebene</a:t>
            </a:r>
          </a:p>
          <a:p>
            <a:pPr lvl="3" rtl="0"/>
            <a:r>
              <a:rPr lang="de-DE"/>
              <a:t>Vierte Ebene</a:t>
            </a:r>
          </a:p>
          <a:p>
            <a:pPr lvl="4" rtl="0"/>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de-DE" sz="1200"/>
            </a:lvl1pPr>
          </a:lstStyle>
          <a:p>
            <a:pPr rtl="0"/>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de-DE" sz="1200"/>
            </a:lvl1pPr>
          </a:lstStyle>
          <a:p>
            <a:pPr rtl="0"/>
            <a:fld id="{C37D7554-D10C-4E29-B8E6-BB7111FA614F}" type="slidenum">
              <a:rPr lang="de-DE" smtClean="0"/>
              <a:t>‹Nr.›</a:t>
            </a:fld>
            <a:endParaRPr lang="de-DE"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lang="de-DE" sz="1200" kern="1200">
        <a:solidFill>
          <a:schemeClr val="tx1"/>
        </a:solidFill>
        <a:latin typeface="+mn-lt"/>
        <a:ea typeface="+mn-ea"/>
        <a:cs typeface="+mn-cs"/>
      </a:defRPr>
    </a:lvl1pPr>
    <a:lvl2pPr marL="457200" algn="l" defTabSz="914400" rtl="0" eaLnBrk="1" latinLnBrk="0" hangingPunct="1">
      <a:defRPr lang="de-DE" sz="1200" kern="1200">
        <a:solidFill>
          <a:schemeClr val="tx1"/>
        </a:solidFill>
        <a:latin typeface="+mn-lt"/>
        <a:ea typeface="+mn-ea"/>
        <a:cs typeface="+mn-cs"/>
      </a:defRPr>
    </a:lvl2pPr>
    <a:lvl3pPr marL="914400" algn="l" defTabSz="914400" rtl="0" eaLnBrk="1" latinLnBrk="0" hangingPunct="1">
      <a:defRPr lang="de-DE" sz="1200" kern="1200">
        <a:solidFill>
          <a:schemeClr val="tx1"/>
        </a:solidFill>
        <a:latin typeface="+mn-lt"/>
        <a:ea typeface="+mn-ea"/>
        <a:cs typeface="+mn-cs"/>
      </a:defRPr>
    </a:lvl3pPr>
    <a:lvl4pPr marL="1371600" algn="l" defTabSz="914400" rtl="0" eaLnBrk="1" latinLnBrk="0" hangingPunct="1">
      <a:defRPr lang="de-DE" sz="1200" kern="1200">
        <a:solidFill>
          <a:schemeClr val="tx1"/>
        </a:solidFill>
        <a:latin typeface="+mn-lt"/>
        <a:ea typeface="+mn-ea"/>
        <a:cs typeface="+mn-cs"/>
      </a:defRPr>
    </a:lvl4pPr>
    <a:lvl5pPr marL="1828800" algn="l" defTabSz="914400" rtl="0" eaLnBrk="1" latinLnBrk="0" hangingPunct="1">
      <a:defRPr lang="de-DE" sz="1200" kern="1200">
        <a:solidFill>
          <a:schemeClr val="tx1"/>
        </a:solidFill>
        <a:latin typeface="+mn-lt"/>
        <a:ea typeface="+mn-ea"/>
        <a:cs typeface="+mn-cs"/>
      </a:defRPr>
    </a:lvl5pPr>
    <a:lvl6pPr marL="2286000" algn="l" defTabSz="914400" rtl="0" eaLnBrk="1" latinLnBrk="0" hangingPunct="1">
      <a:defRPr lang="de-DE" sz="1200" kern="1200">
        <a:solidFill>
          <a:schemeClr val="tx1"/>
        </a:solidFill>
        <a:latin typeface="+mn-lt"/>
        <a:ea typeface="+mn-ea"/>
        <a:cs typeface="+mn-cs"/>
      </a:defRPr>
    </a:lvl6pPr>
    <a:lvl7pPr marL="2743200" algn="l" defTabSz="914400" rtl="0" eaLnBrk="1" latinLnBrk="0" hangingPunct="1">
      <a:defRPr lang="de-DE" sz="1200" kern="1200">
        <a:solidFill>
          <a:schemeClr val="tx1"/>
        </a:solidFill>
        <a:latin typeface="+mn-lt"/>
        <a:ea typeface="+mn-ea"/>
        <a:cs typeface="+mn-cs"/>
      </a:defRPr>
    </a:lvl7pPr>
    <a:lvl8pPr marL="3200400" algn="l" defTabSz="914400" rtl="0" eaLnBrk="1" latinLnBrk="0" hangingPunct="1">
      <a:defRPr lang="de-DE" sz="1200" kern="1200">
        <a:solidFill>
          <a:schemeClr val="tx1"/>
        </a:solidFill>
        <a:latin typeface="+mn-lt"/>
        <a:ea typeface="+mn-ea"/>
        <a:cs typeface="+mn-cs"/>
      </a:defRPr>
    </a:lvl8pPr>
    <a:lvl9pPr marL="3657600" algn="l" defTabSz="914400" rtl="0" eaLnBrk="1" latinLnBrk="0" hangingPunct="1">
      <a:defRPr lang="de-DE"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Kleine </a:t>
            </a:r>
            <a:r>
              <a:rPr lang="en-US" dirty="0" err="1"/>
              <a:t>Abfrage</a:t>
            </a:r>
            <a:r>
              <a:rPr lang="en-US" dirty="0"/>
              <a:t> </a:t>
            </a:r>
            <a:r>
              <a:rPr lang="en-US" dirty="0" err="1"/>
              <a:t>wie</a:t>
            </a:r>
            <a:r>
              <a:rPr lang="en-US" dirty="0"/>
              <a:t> “scared” die Leute </a:t>
            </a:r>
            <a:r>
              <a:rPr lang="en-US" dirty="0" err="1"/>
              <a:t>sind</a:t>
            </a:r>
            <a:r>
              <a:rPr lang="en-US" dirty="0"/>
              <a:t>?</a:t>
            </a:r>
          </a:p>
          <a:p>
            <a:endParaRPr lang="en-US" dirty="0"/>
          </a:p>
          <a:p>
            <a:r>
              <a:rPr lang="en-US" dirty="0" err="1"/>
              <a:t>Handzeichen</a:t>
            </a:r>
            <a:r>
              <a:rPr lang="en-US" dirty="0"/>
              <a:t> </a:t>
            </a:r>
            <a:r>
              <a:rPr lang="en-US" dirty="0" err="1"/>
              <a:t>ein</a:t>
            </a:r>
            <a:r>
              <a:rPr lang="en-US" dirty="0"/>
              <a:t> </a:t>
            </a:r>
            <a:r>
              <a:rPr lang="en-US" dirty="0" err="1"/>
              <a:t>bisschen</a:t>
            </a:r>
            <a:r>
              <a:rPr lang="en-US" dirty="0"/>
              <a:t>. </a:t>
            </a:r>
            <a:r>
              <a:rPr lang="en-US" dirty="0" err="1"/>
              <a:t>Aufstehen</a:t>
            </a:r>
            <a:r>
              <a:rPr lang="en-US" dirty="0"/>
              <a:t> </a:t>
            </a:r>
            <a:r>
              <a:rPr lang="en-US" dirty="0" err="1"/>
              <a:t>sehr</a:t>
            </a:r>
            <a:r>
              <a:rPr lang="en-US" dirty="0"/>
              <a:t>.</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2</a:t>
            </a:fld>
            <a:endParaRPr lang="de-DE" dirty="0"/>
          </a:p>
        </p:txBody>
      </p:sp>
    </p:spTree>
    <p:extLst>
      <p:ext uri="{BB962C8B-B14F-4D97-AF65-F5344CB8AC3E}">
        <p14:creationId xmlns:p14="http://schemas.microsoft.com/office/powerpoint/2010/main" val="2208197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2876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Natürlich</a:t>
            </a:r>
            <a:r>
              <a:rPr lang="en-US" dirty="0"/>
              <a:t> </a:t>
            </a:r>
            <a:r>
              <a:rPr lang="en-US" dirty="0" err="1"/>
              <a:t>haben</a:t>
            </a:r>
            <a:r>
              <a:rPr lang="en-US" dirty="0"/>
              <a:t> </a:t>
            </a:r>
            <a:r>
              <a:rPr lang="en-US" dirty="0" err="1"/>
              <a:t>wir</a:t>
            </a:r>
            <a:r>
              <a:rPr lang="en-US" dirty="0"/>
              <a:t> </a:t>
            </a:r>
            <a:r>
              <a:rPr lang="en-US" dirty="0" err="1"/>
              <a:t>nicht</a:t>
            </a:r>
            <a:r>
              <a:rPr lang="en-US" dirty="0"/>
              <a:t> in </a:t>
            </a:r>
            <a:r>
              <a:rPr lang="en-US" dirty="0" err="1"/>
              <a:t>allen</a:t>
            </a:r>
            <a:r>
              <a:rPr lang="en-US" dirty="0"/>
              <a:t> </a:t>
            </a:r>
            <a:r>
              <a:rPr lang="en-US" dirty="0" err="1"/>
              <a:t>Bereichen</a:t>
            </a:r>
            <a:r>
              <a:rPr lang="en-US" dirty="0"/>
              <a:t> Stillstand, </a:t>
            </a:r>
            <a:r>
              <a:rPr lang="en-US" dirty="0" err="1"/>
              <a:t>aber</a:t>
            </a:r>
            <a:r>
              <a:rPr lang="en-US" dirty="0"/>
              <a:t> in dem, auf den es </a:t>
            </a:r>
            <a:r>
              <a:rPr lang="en-US" dirty="0" err="1"/>
              <a:t>jetzt</a:t>
            </a:r>
            <a:r>
              <a:rPr lang="en-US" dirty="0"/>
              <a:t> </a:t>
            </a:r>
            <a:r>
              <a:rPr lang="en-US" dirty="0" err="1"/>
              <a:t>ankommt</a:t>
            </a:r>
            <a:r>
              <a:rPr lang="en-US" dirty="0"/>
              <a:t> ;)</a:t>
            </a:r>
          </a:p>
          <a:p>
            <a:endParaRPr lang="en-US" dirty="0"/>
          </a:p>
          <a:p>
            <a:r>
              <a:rPr lang="en-US" dirty="0"/>
              <a:t>Das </a:t>
            </a:r>
            <a:r>
              <a:rPr lang="en-US" dirty="0" err="1"/>
              <a:t>ist</a:t>
            </a:r>
            <a:r>
              <a:rPr lang="en-US" dirty="0"/>
              <a:t> </a:t>
            </a:r>
            <a:r>
              <a:rPr lang="en-US" dirty="0" err="1"/>
              <a:t>dann</a:t>
            </a:r>
            <a:r>
              <a:rPr lang="en-US" dirty="0"/>
              <a:t> </a:t>
            </a:r>
            <a:r>
              <a:rPr lang="en-US" dirty="0" err="1"/>
              <a:t>schon</a:t>
            </a:r>
            <a:r>
              <a:rPr lang="en-US" dirty="0"/>
              <a:t> die </a:t>
            </a:r>
            <a:r>
              <a:rPr lang="en-US" dirty="0" err="1"/>
              <a:t>Hinführung</a:t>
            </a:r>
            <a:r>
              <a:rPr lang="en-US" dirty="0"/>
              <a:t> </a:t>
            </a:r>
            <a:r>
              <a:rPr lang="en-US" dirty="0" err="1"/>
              <a:t>zum</a:t>
            </a:r>
            <a:r>
              <a:rPr lang="en-US" dirty="0"/>
              <a:t> Limbi; den Defensiveness </a:t>
            </a:r>
            <a:r>
              <a:rPr lang="en-US" dirty="0" err="1"/>
              <a:t>ist</a:t>
            </a:r>
            <a:r>
              <a:rPr lang="en-US" dirty="0"/>
              <a:t> Angst.</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15</a:t>
            </a:fld>
            <a:endParaRPr lang="de-DE" dirty="0"/>
          </a:p>
        </p:txBody>
      </p:sp>
    </p:spTree>
    <p:extLst>
      <p:ext uri="{BB962C8B-B14F-4D97-AF65-F5344CB8AC3E}">
        <p14:creationId xmlns:p14="http://schemas.microsoft.com/office/powerpoint/2010/main" val="1494680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Humble and open …</a:t>
            </a:r>
          </a:p>
          <a:p>
            <a:r>
              <a:rPr lang="en-US" dirty="0"/>
              <a:t>Little defensiveness, and a lot of trust.</a:t>
            </a:r>
          </a:p>
          <a:p>
            <a:endParaRPr lang="en-US" dirty="0"/>
          </a:p>
          <a:p>
            <a:r>
              <a:rPr lang="en-US" dirty="0"/>
              <a:t>And maybe we all experience currently a bit defensiveness, because we are affected</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17</a:t>
            </a:fld>
            <a:endParaRPr lang="de-DE" dirty="0"/>
          </a:p>
        </p:txBody>
      </p:sp>
    </p:spTree>
    <p:extLst>
      <p:ext uri="{BB962C8B-B14F-4D97-AF65-F5344CB8AC3E}">
        <p14:creationId xmlns:p14="http://schemas.microsoft.com/office/powerpoint/2010/main" val="46738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Was </a:t>
            </a:r>
            <a:r>
              <a:rPr lang="en-US" dirty="0" err="1"/>
              <a:t>bedeutet</a:t>
            </a:r>
            <a:r>
              <a:rPr lang="en-US" dirty="0"/>
              <a:t> das? </a:t>
            </a:r>
            <a:r>
              <a:rPr lang="en-US" dirty="0" err="1"/>
              <a:t>Vom</a:t>
            </a:r>
            <a:r>
              <a:rPr lang="en-US" dirty="0"/>
              <a:t> 8088 </a:t>
            </a:r>
            <a:r>
              <a:rPr lang="en-US" dirty="0" err="1"/>
              <a:t>zum</a:t>
            </a:r>
            <a:r>
              <a:rPr lang="en-US" dirty="0"/>
              <a:t> 80386? Oder </a:t>
            </a:r>
            <a:r>
              <a:rPr lang="en-US" dirty="0" err="1"/>
              <a:t>noch</a:t>
            </a:r>
            <a:r>
              <a:rPr lang="en-US" dirty="0"/>
              <a:t> </a:t>
            </a:r>
            <a:r>
              <a:rPr lang="en-US" dirty="0" err="1"/>
              <a:t>mehr</a:t>
            </a:r>
            <a:r>
              <a:rPr lang="en-US" dirty="0"/>
              <a:t>?</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18</a:t>
            </a:fld>
            <a:endParaRPr lang="de-DE" dirty="0"/>
          </a:p>
        </p:txBody>
      </p:sp>
    </p:spTree>
    <p:extLst>
      <p:ext uri="{BB962C8B-B14F-4D97-AF65-F5344CB8AC3E}">
        <p14:creationId xmlns:p14="http://schemas.microsoft.com/office/powerpoint/2010/main" val="1166094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Was </a:t>
            </a:r>
            <a:r>
              <a:rPr lang="en-US" dirty="0" err="1"/>
              <a:t>bedeutet</a:t>
            </a:r>
            <a:r>
              <a:rPr lang="en-US" dirty="0"/>
              <a:t> das? </a:t>
            </a:r>
            <a:r>
              <a:rPr lang="en-US" dirty="0" err="1"/>
              <a:t>Vom</a:t>
            </a:r>
            <a:r>
              <a:rPr lang="en-US" dirty="0"/>
              <a:t> 8088 </a:t>
            </a:r>
            <a:r>
              <a:rPr lang="en-US" dirty="0" err="1"/>
              <a:t>zum</a:t>
            </a:r>
            <a:r>
              <a:rPr lang="en-US" dirty="0"/>
              <a:t> 80386? Oder </a:t>
            </a:r>
            <a:r>
              <a:rPr lang="en-US" dirty="0" err="1"/>
              <a:t>noch</a:t>
            </a:r>
            <a:r>
              <a:rPr lang="en-US" dirty="0"/>
              <a:t> </a:t>
            </a:r>
            <a:r>
              <a:rPr lang="en-US" dirty="0" err="1"/>
              <a:t>mehr</a:t>
            </a:r>
            <a:r>
              <a:rPr lang="en-US" dirty="0"/>
              <a:t>?</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19</a:t>
            </a:fld>
            <a:endParaRPr lang="de-DE" dirty="0"/>
          </a:p>
        </p:txBody>
      </p:sp>
    </p:spTree>
    <p:extLst>
      <p:ext uri="{BB962C8B-B14F-4D97-AF65-F5344CB8AC3E}">
        <p14:creationId xmlns:p14="http://schemas.microsoft.com/office/powerpoint/2010/main" val="2384856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553635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Die nächste Generation von KI wird nicht einfach ein besseres LLM sein. Sie wird ein System sein: schneller, paralleler, handelnder – und deshalb schwerer zu prüfen.</a:t>
            </a:r>
            <a:endParaRPr lang="en-US" dirty="0"/>
          </a:p>
          <a:p>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22</a:t>
            </a:fld>
            <a:endParaRPr lang="de-DE" dirty="0"/>
          </a:p>
        </p:txBody>
      </p:sp>
    </p:spTree>
    <p:extLst>
      <p:ext uri="{BB962C8B-B14F-4D97-AF65-F5344CB8AC3E}">
        <p14:creationId xmlns:p14="http://schemas.microsoft.com/office/powerpoint/2010/main" val="3108438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 visualize the current state, we need</a:t>
            </a:r>
            <a:br>
              <a:rPr lang="en-US" dirty="0"/>
            </a:br>
            <a:r>
              <a:rPr lang="en-US" dirty="0"/>
              <a:t>a reference we understand better</a:t>
            </a:r>
          </a:p>
          <a:p>
            <a:r>
              <a:rPr lang="en-US" dirty="0"/>
              <a:t>Let’s talk about computers</a:t>
            </a:r>
          </a:p>
          <a:p>
            <a:pPr lvl="1"/>
            <a:r>
              <a:rPr lang="en-US" dirty="0"/>
              <a:t>That’s the current level of LLMs</a:t>
            </a:r>
          </a:p>
          <a:p>
            <a:pPr lvl="1"/>
            <a:r>
              <a:rPr lang="en-US" dirty="0"/>
              <a:t>Awesome at it’s time, but a relict from</a:t>
            </a:r>
            <a:br>
              <a:rPr lang="en-US" dirty="0"/>
            </a:br>
            <a:r>
              <a:rPr lang="en-US" dirty="0"/>
              <a:t>retrospective</a:t>
            </a:r>
          </a:p>
          <a:p>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25</a:t>
            </a:fld>
            <a:endParaRPr lang="de-DE" dirty="0"/>
          </a:p>
        </p:txBody>
      </p:sp>
    </p:spTree>
    <p:extLst>
      <p:ext uri="{BB962C8B-B14F-4D97-AF65-F5344CB8AC3E}">
        <p14:creationId xmlns:p14="http://schemas.microsoft.com/office/powerpoint/2010/main" val="194433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Looking at the talks and arguments, you can easily identify, if they are stuck in “today”-box out of fear. But if we are stuck, we miss the chance to create future.</a:t>
            </a:r>
          </a:p>
          <a:p>
            <a:endParaRPr lang="en-US" dirty="0"/>
          </a:p>
          <a:p>
            <a:r>
              <a:rPr lang="en-US" dirty="0" err="1"/>
              <a:t>Wir</a:t>
            </a:r>
            <a:r>
              <a:rPr lang="en-US" dirty="0"/>
              <a:t> </a:t>
            </a:r>
            <a:r>
              <a:rPr lang="en-US" dirty="0" err="1"/>
              <a:t>stecken</a:t>
            </a:r>
            <a:r>
              <a:rPr lang="en-US" dirty="0"/>
              <a:t> </a:t>
            </a:r>
            <a:r>
              <a:rPr lang="en-US" dirty="0" err="1"/>
              <a:t>im</a:t>
            </a:r>
            <a:r>
              <a:rPr lang="en-US" dirty="0"/>
              <a:t> </a:t>
            </a:r>
            <a:r>
              <a:rPr lang="en-US" dirty="0" err="1"/>
              <a:t>heute</a:t>
            </a:r>
            <a:r>
              <a:rPr lang="en-US" dirty="0"/>
              <a:t> fest und </a:t>
            </a:r>
            <a:r>
              <a:rPr lang="en-US" dirty="0" err="1"/>
              <a:t>machen</a:t>
            </a:r>
            <a:r>
              <a:rPr lang="en-US" dirty="0"/>
              <a:t> </a:t>
            </a:r>
            <a:r>
              <a:rPr lang="en-US" dirty="0" err="1"/>
              <a:t>Annahmen</a:t>
            </a:r>
            <a:r>
              <a:rPr lang="en-US" dirty="0"/>
              <a:t> </a:t>
            </a:r>
            <a:r>
              <a:rPr lang="en-US" dirty="0" err="1"/>
              <a:t>basierend</a:t>
            </a:r>
            <a:r>
              <a:rPr lang="en-US" dirty="0"/>
              <a:t> auf </a:t>
            </a:r>
            <a:r>
              <a:rPr lang="en-US" dirty="0" err="1"/>
              <a:t>jetzt</a:t>
            </a:r>
            <a:r>
              <a:rPr lang="en-US" dirty="0"/>
              <a:t>. </a:t>
            </a:r>
            <a:r>
              <a:rPr lang="en-US" dirty="0" err="1"/>
              <a:t>Wir</a:t>
            </a:r>
            <a:r>
              <a:rPr lang="en-US" dirty="0"/>
              <a:t> </a:t>
            </a:r>
            <a:r>
              <a:rPr lang="en-US" dirty="0" err="1"/>
              <a:t>verlassen</a:t>
            </a:r>
            <a:r>
              <a:rPr lang="en-US" dirty="0"/>
              <a:t> die Box </a:t>
            </a:r>
            <a:r>
              <a:rPr lang="en-US" dirty="0" err="1"/>
              <a:t>nicht</a:t>
            </a:r>
            <a:r>
              <a:rPr lang="en-US" dirty="0"/>
              <a:t>. Das </a:t>
            </a:r>
            <a:r>
              <a:rPr lang="en-US" dirty="0" err="1"/>
              <a:t>gibt</a:t>
            </a:r>
            <a:r>
              <a:rPr lang="en-US" dirty="0"/>
              <a:t> </a:t>
            </a:r>
            <a:r>
              <a:rPr lang="en-US" dirty="0" err="1"/>
              <a:t>uns</a:t>
            </a:r>
            <a:r>
              <a:rPr lang="en-US" dirty="0"/>
              <a:t> das </a:t>
            </a:r>
            <a:r>
              <a:rPr lang="en-US" dirty="0" err="1"/>
              <a:t>Gefühl</a:t>
            </a:r>
            <a:r>
              <a:rPr lang="en-US" dirty="0"/>
              <a:t> von </a:t>
            </a:r>
            <a:r>
              <a:rPr lang="en-US" dirty="0" err="1"/>
              <a:t>Sicherheit</a:t>
            </a:r>
            <a:r>
              <a:rPr lang="en-US" dirty="0"/>
              <a:t>, </a:t>
            </a:r>
            <a:r>
              <a:rPr lang="en-US" dirty="0" err="1"/>
              <a:t>aber</a:t>
            </a:r>
            <a:r>
              <a:rPr lang="en-US" dirty="0"/>
              <a:t> so </a:t>
            </a:r>
            <a:r>
              <a:rPr lang="en-US" dirty="0" err="1"/>
              <a:t>verpassen</a:t>
            </a:r>
            <a:r>
              <a:rPr lang="en-US" dirty="0"/>
              <a:t> </a:t>
            </a:r>
            <a:r>
              <a:rPr lang="en-US" dirty="0" err="1"/>
              <a:t>wir</a:t>
            </a:r>
            <a:r>
              <a:rPr lang="en-US" dirty="0"/>
              <a:t> die Chance Zukunft </a:t>
            </a:r>
            <a:r>
              <a:rPr lang="en-US" dirty="0" err="1"/>
              <a:t>zu</a:t>
            </a:r>
            <a:r>
              <a:rPr lang="en-US" dirty="0"/>
              <a:t> gestalten</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26</a:t>
            </a:fld>
            <a:endParaRPr lang="de-DE" dirty="0"/>
          </a:p>
        </p:txBody>
      </p:sp>
    </p:spTree>
    <p:extLst>
      <p:ext uri="{BB962C8B-B14F-4D97-AF65-F5344CB8AC3E}">
        <p14:creationId xmlns:p14="http://schemas.microsoft.com/office/powerpoint/2010/main" val="907342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Technology often changes fast, but worldviews take more time. Constant pace…</a:t>
            </a:r>
          </a:p>
          <a:p>
            <a:endParaRPr lang="en-US" dirty="0"/>
          </a:p>
          <a:p>
            <a:r>
              <a:rPr lang="en-US" dirty="0"/>
              <a:t>Outside vs. inside</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27</a:t>
            </a:fld>
            <a:endParaRPr lang="de-DE" dirty="0"/>
          </a:p>
        </p:txBody>
      </p:sp>
    </p:spTree>
    <p:extLst>
      <p:ext uri="{BB962C8B-B14F-4D97-AF65-F5344CB8AC3E}">
        <p14:creationId xmlns:p14="http://schemas.microsoft.com/office/powerpoint/2010/main" val="140600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Now that I am standing here, I don’t know what to say. Even for me, everything is changing too fast. Every week 30 new tools.</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3</a:t>
            </a:fld>
            <a:endParaRPr lang="de-DE" dirty="0"/>
          </a:p>
        </p:txBody>
      </p:sp>
    </p:spTree>
    <p:extLst>
      <p:ext uri="{BB962C8B-B14F-4D97-AF65-F5344CB8AC3E}">
        <p14:creationId xmlns:p14="http://schemas.microsoft.com/office/powerpoint/2010/main" val="3662142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012358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Das </a:t>
            </a:r>
            <a:r>
              <a:rPr lang="en-US" dirty="0" err="1"/>
              <a:t>ist</a:t>
            </a:r>
            <a:r>
              <a:rPr lang="en-US" dirty="0"/>
              <a:t> die </a:t>
            </a:r>
            <a:r>
              <a:rPr lang="en-US" dirty="0" err="1"/>
              <a:t>Überleitung</a:t>
            </a:r>
            <a:r>
              <a:rPr lang="en-US" dirty="0"/>
              <a:t> </a:t>
            </a:r>
            <a:r>
              <a:rPr lang="en-US" dirty="0" err="1"/>
              <a:t>zu</a:t>
            </a:r>
            <a:r>
              <a:rPr lang="en-US" dirty="0"/>
              <a:t> dem, was </a:t>
            </a:r>
            <a:r>
              <a:rPr lang="en-US" dirty="0" err="1"/>
              <a:t>uns</a:t>
            </a:r>
            <a:r>
              <a:rPr lang="en-US" dirty="0"/>
              <a:t> </a:t>
            </a:r>
            <a:r>
              <a:rPr lang="en-US" dirty="0" err="1"/>
              <a:t>Sorgen</a:t>
            </a:r>
            <a:r>
              <a:rPr lang="en-US" dirty="0"/>
              <a:t> </a:t>
            </a:r>
            <a:r>
              <a:rPr lang="en-US" dirty="0" err="1"/>
              <a:t>macht</a:t>
            </a:r>
            <a:r>
              <a:rPr lang="en-US" dirty="0"/>
              <a:t> …</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29</a:t>
            </a:fld>
            <a:endParaRPr lang="de-DE" dirty="0"/>
          </a:p>
        </p:txBody>
      </p:sp>
    </p:spTree>
    <p:extLst>
      <p:ext uri="{BB962C8B-B14F-4D97-AF65-F5344CB8AC3E}">
        <p14:creationId xmlns:p14="http://schemas.microsoft.com/office/powerpoint/2010/main" val="2638007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948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This </a:t>
            </a:r>
            <a:r>
              <a:rPr lang="de-DE" dirty="0" err="1"/>
              <a:t>is</a:t>
            </a:r>
            <a:r>
              <a:rPr lang="de-DE" dirty="0"/>
              <a:t> </a:t>
            </a:r>
            <a:r>
              <a:rPr lang="de-DE" dirty="0" err="1"/>
              <a:t>the</a:t>
            </a:r>
            <a:r>
              <a:rPr lang="de-DE" dirty="0"/>
              <a:t> </a:t>
            </a:r>
            <a:r>
              <a:rPr lang="de-DE" dirty="0" err="1"/>
              <a:t>technical</a:t>
            </a:r>
            <a:r>
              <a:rPr lang="de-DE" dirty="0"/>
              <a:t> </a:t>
            </a:r>
            <a:r>
              <a:rPr lang="de-DE" dirty="0" err="1"/>
              <a:t>perspective</a:t>
            </a:r>
            <a:r>
              <a:rPr lang="de-DE" dirty="0"/>
              <a:t> …</a:t>
            </a:r>
          </a:p>
        </p:txBody>
      </p:sp>
    </p:spTree>
    <p:extLst>
      <p:ext uri="{BB962C8B-B14F-4D97-AF65-F5344CB8AC3E}">
        <p14:creationId xmlns:p14="http://schemas.microsoft.com/office/powerpoint/2010/main" val="4080012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This </a:t>
            </a:r>
            <a:r>
              <a:rPr lang="de-DE" dirty="0" err="1"/>
              <a:t>is</a:t>
            </a:r>
            <a:r>
              <a:rPr lang="de-DE" dirty="0"/>
              <a:t> </a:t>
            </a:r>
            <a:r>
              <a:rPr lang="de-DE" dirty="0" err="1"/>
              <a:t>the</a:t>
            </a:r>
            <a:r>
              <a:rPr lang="de-DE" dirty="0"/>
              <a:t> </a:t>
            </a:r>
            <a:r>
              <a:rPr lang="de-DE" dirty="0" err="1"/>
              <a:t>technical</a:t>
            </a:r>
            <a:r>
              <a:rPr lang="de-DE" dirty="0"/>
              <a:t> </a:t>
            </a:r>
            <a:r>
              <a:rPr lang="de-DE" dirty="0" err="1"/>
              <a:t>perspective</a:t>
            </a:r>
            <a:r>
              <a:rPr lang="de-DE" dirty="0"/>
              <a:t> …</a:t>
            </a:r>
          </a:p>
        </p:txBody>
      </p:sp>
    </p:spTree>
    <p:extLst>
      <p:ext uri="{BB962C8B-B14F-4D97-AF65-F5344CB8AC3E}">
        <p14:creationId xmlns:p14="http://schemas.microsoft.com/office/powerpoint/2010/main" val="2339570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 bin ich immer noch nicht so rund mit …</a:t>
            </a:r>
          </a:p>
        </p:txBody>
      </p:sp>
    </p:spTree>
    <p:extLst>
      <p:ext uri="{BB962C8B-B14F-4D97-AF65-F5344CB8AC3E}">
        <p14:creationId xmlns:p14="http://schemas.microsoft.com/office/powerpoint/2010/main" val="493323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a:xfrm>
            <a:off x="215999" y="3960000"/>
            <a:ext cx="6372000" cy="5616000"/>
          </a:xfrm>
        </p:spPr>
        <p:txBody>
          <a:body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Quality is not in the product, but in the application. It’s in the use</a:t>
            </a: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Value is not fix; it is personal and it can constantly change …</a:t>
            </a:r>
          </a:p>
          <a:p>
            <a:pPr marL="0" marR="0" lvl="0" indent="0" algn="just" defTabSz="914400" rtl="0" eaLnBrk="1" fontAlgn="base" latinLnBrk="0" hangingPunct="1">
              <a:lnSpc>
                <a:spcPct val="100000"/>
              </a:lnSpc>
              <a:spcBef>
                <a:spcPts val="6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a:p>
            <a:pPr marL="0" marR="0" lvl="0" indent="0" algn="just" defTabSz="914400" rtl="0" eaLnBrk="1" fontAlgn="base" latinLnBrk="0" hangingPunct="1">
              <a:lnSpc>
                <a:spcPct val="100000"/>
              </a:lnSpc>
              <a:spcBef>
                <a:spcPts val="6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sp>
        <p:nvSpPr>
          <p:cNvPr id="5" name="Folienbildplatzhalter 4">
            <a:extLst>
              <a:ext uri="{FF2B5EF4-FFF2-40B4-BE49-F238E27FC236}">
                <a16:creationId xmlns:a16="http://schemas.microsoft.com/office/drawing/2014/main" id="{4F2D1923-35ED-4C47-8787-4162A341E742}"/>
              </a:ext>
            </a:extLst>
          </p:cNvPr>
          <p:cNvSpPr>
            <a:spLocks noGrp="1" noRot="1" noChangeAspect="1"/>
          </p:cNvSpPr>
          <p:nvPr>
            <p:ph type="sldImg"/>
          </p:nvPr>
        </p:nvSpPr>
        <p:spPr>
          <a:xfrm>
            <a:off x="215900" y="179388"/>
            <a:ext cx="6372225" cy="3584575"/>
          </a:xfrm>
        </p:spPr>
      </p:sp>
    </p:spTree>
    <p:extLst>
      <p:ext uri="{BB962C8B-B14F-4D97-AF65-F5344CB8AC3E}">
        <p14:creationId xmlns:p14="http://schemas.microsoft.com/office/powerpoint/2010/main" val="1395635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a:xfrm>
            <a:off x="215999" y="3960000"/>
            <a:ext cx="6372000" cy="5616000"/>
          </a:xfrm>
        </p:spPr>
        <p:txBody>
          <a:bodyPr/>
          <a:lstStyle/>
          <a:p>
            <a:endParaRPr lang="en-US" sz="1000" dirty="0"/>
          </a:p>
          <a:p>
            <a:r>
              <a:rPr lang="en-US" sz="1000" dirty="0"/>
              <a:t>We will need this later … Das </a:t>
            </a:r>
            <a:r>
              <a:rPr lang="en-US" sz="1000" dirty="0" err="1"/>
              <a:t>kann</a:t>
            </a:r>
            <a:r>
              <a:rPr lang="en-US" sz="1000" dirty="0"/>
              <a:t> </a:t>
            </a:r>
            <a:r>
              <a:rPr lang="en-US" sz="1000" dirty="0" err="1"/>
              <a:t>spannend</a:t>
            </a:r>
            <a:r>
              <a:rPr lang="en-US" sz="1000" dirty="0"/>
              <a:t> sein, </a:t>
            </a:r>
            <a:r>
              <a:rPr lang="en-US" sz="1000" dirty="0" err="1"/>
              <a:t>weil</a:t>
            </a:r>
            <a:r>
              <a:rPr lang="en-US" sz="1000" dirty="0"/>
              <a:t> </a:t>
            </a:r>
            <a:r>
              <a:rPr lang="en-US" sz="1000" dirty="0" err="1"/>
              <a:t>wir</a:t>
            </a:r>
            <a:r>
              <a:rPr lang="en-US" sz="1000" dirty="0"/>
              <a:t> </a:t>
            </a:r>
            <a:r>
              <a:rPr lang="en-US" sz="1000" dirty="0" err="1"/>
              <a:t>dann</a:t>
            </a:r>
            <a:r>
              <a:rPr lang="en-US" sz="1000" dirty="0"/>
              <a:t> </a:t>
            </a:r>
            <a:r>
              <a:rPr lang="en-US" sz="1000" dirty="0" err="1"/>
              <a:t>Kontext-Experten</a:t>
            </a:r>
            <a:r>
              <a:rPr lang="en-US" sz="1000" dirty="0"/>
              <a:t> </a:t>
            </a:r>
            <a:r>
              <a:rPr lang="en-US" sz="1000" dirty="0" err="1"/>
              <a:t>werden</a:t>
            </a:r>
            <a:r>
              <a:rPr lang="en-US" sz="1000" dirty="0"/>
              <a:t> </a:t>
            </a:r>
            <a:r>
              <a:rPr lang="en-US" sz="1000" dirty="0" err="1"/>
              <a:t>können</a:t>
            </a:r>
            <a:r>
              <a:rPr lang="en-US" sz="1000" dirty="0"/>
              <a:t> …</a:t>
            </a:r>
          </a:p>
          <a:p>
            <a:r>
              <a:rPr lang="en-US" sz="1000" dirty="0"/>
              <a:t>Bis </a:t>
            </a:r>
            <a:r>
              <a:rPr lang="en-US" sz="1000" dirty="0" err="1"/>
              <a:t>wir</a:t>
            </a:r>
            <a:r>
              <a:rPr lang="en-US" sz="1000" dirty="0"/>
              <a:t> KI’s </a:t>
            </a:r>
            <a:r>
              <a:rPr lang="en-US" sz="1000" dirty="0" err="1"/>
              <a:t>bekommen</a:t>
            </a:r>
            <a:r>
              <a:rPr lang="en-US" sz="1000" dirty="0"/>
              <a:t> die </a:t>
            </a:r>
            <a:r>
              <a:rPr lang="en-US" sz="1000" dirty="0" err="1"/>
              <a:t>auch</a:t>
            </a:r>
            <a:r>
              <a:rPr lang="en-US" sz="1000" dirty="0"/>
              <a:t> die Umwelt-</a:t>
            </a:r>
            <a:r>
              <a:rPr lang="en-US" sz="1000" dirty="0" err="1"/>
              <a:t>Erfahrung</a:t>
            </a:r>
            <a:r>
              <a:rPr lang="en-US" sz="1000" dirty="0"/>
              <a:t> </a:t>
            </a:r>
            <a:r>
              <a:rPr lang="en-US" sz="1000" dirty="0" err="1"/>
              <a:t>machen</a:t>
            </a:r>
            <a:r>
              <a:rPr lang="en-US" sz="1000" dirty="0"/>
              <a:t> (</a:t>
            </a:r>
            <a:r>
              <a:rPr lang="en-US" sz="1000" dirty="0" err="1"/>
              <a:t>aber</a:t>
            </a:r>
            <a:r>
              <a:rPr lang="en-US" sz="1000" dirty="0"/>
              <a:t> </a:t>
            </a:r>
            <a:r>
              <a:rPr lang="en-US" sz="1000" dirty="0" err="1"/>
              <a:t>sie</a:t>
            </a:r>
            <a:r>
              <a:rPr lang="en-US" sz="1000" dirty="0"/>
              <a:t> warden </a:t>
            </a:r>
            <a:r>
              <a:rPr lang="en-US" sz="1000" dirty="0" err="1"/>
              <a:t>nicht</a:t>
            </a:r>
            <a:r>
              <a:rPr lang="en-US" sz="1000" dirty="0"/>
              <a:t> </a:t>
            </a:r>
            <a:r>
              <a:rPr lang="en-US" sz="1000" dirty="0" err="1"/>
              <a:t>menschliche</a:t>
            </a:r>
            <a:r>
              <a:rPr lang="en-US" sz="1000" dirty="0"/>
              <a:t> </a:t>
            </a:r>
            <a:r>
              <a:rPr lang="en-US" sz="1000" dirty="0" err="1"/>
              <a:t>Bedürftigkeit</a:t>
            </a:r>
            <a:r>
              <a:rPr lang="en-US" sz="1000" dirty="0"/>
              <a:t> </a:t>
            </a:r>
            <a:r>
              <a:rPr lang="en-US" sz="1000" dirty="0" err="1"/>
              <a:t>erleben</a:t>
            </a:r>
            <a:r>
              <a:rPr lang="en-US" sz="1000" dirty="0"/>
              <a:t>)</a:t>
            </a:r>
          </a:p>
        </p:txBody>
      </p:sp>
      <p:sp>
        <p:nvSpPr>
          <p:cNvPr id="5" name="Folienbildplatzhalter 4">
            <a:extLst>
              <a:ext uri="{FF2B5EF4-FFF2-40B4-BE49-F238E27FC236}">
                <a16:creationId xmlns:a16="http://schemas.microsoft.com/office/drawing/2014/main" id="{B2DB08D9-72B3-4FD1-9616-82BDEC667F08}"/>
              </a:ext>
            </a:extLst>
          </p:cNvPr>
          <p:cNvSpPr>
            <a:spLocks noGrp="1" noRot="1" noChangeAspect="1"/>
          </p:cNvSpPr>
          <p:nvPr>
            <p:ph type="sldImg"/>
          </p:nvPr>
        </p:nvSpPr>
        <p:spPr>
          <a:xfrm>
            <a:off x="215900" y="179388"/>
            <a:ext cx="6372225" cy="3584575"/>
          </a:xfrm>
        </p:spPr>
      </p:sp>
    </p:spTree>
    <p:extLst>
      <p:ext uri="{BB962C8B-B14F-4D97-AF65-F5344CB8AC3E}">
        <p14:creationId xmlns:p14="http://schemas.microsoft.com/office/powerpoint/2010/main" val="3460559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97263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Von meiner Erfahrung hierhin, ist der Weg noch nicht so ganz klar. Das noch schärfen.</a:t>
            </a:r>
          </a:p>
        </p:txBody>
      </p:sp>
    </p:spTree>
    <p:extLst>
      <p:ext uri="{BB962C8B-B14F-4D97-AF65-F5344CB8AC3E}">
        <p14:creationId xmlns:p14="http://schemas.microsoft.com/office/powerpoint/2010/main" val="412130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Disclaimer: It will be emotional challenging. And I know it’s been a long day. But just flow with the story. It’s not a presentation, it’s doomscrolling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every time you feel resistance, write it down. What was the trigger and what was your reaction. We can talk about this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after valuing your resistance as your inner truth, switch back to exploration mode … curiosity. I need your curiosity for the next minutes.</a:t>
            </a:r>
          </a:p>
          <a:p>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4</a:t>
            </a:fld>
            <a:endParaRPr lang="de-DE" dirty="0"/>
          </a:p>
        </p:txBody>
      </p:sp>
    </p:spTree>
    <p:extLst>
      <p:ext uri="{BB962C8B-B14F-4D97-AF65-F5344CB8AC3E}">
        <p14:creationId xmlns:p14="http://schemas.microsoft.com/office/powerpoint/2010/main" val="3992618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This </a:t>
            </a:r>
            <a:r>
              <a:rPr lang="de-DE" dirty="0" err="1"/>
              <a:t>is</a:t>
            </a:r>
            <a:r>
              <a:rPr lang="de-DE" dirty="0"/>
              <a:t> </a:t>
            </a:r>
            <a:r>
              <a:rPr lang="de-DE" dirty="0" err="1"/>
              <a:t>the</a:t>
            </a:r>
            <a:r>
              <a:rPr lang="de-DE" dirty="0"/>
              <a:t> </a:t>
            </a:r>
            <a:r>
              <a:rPr lang="de-DE" dirty="0" err="1"/>
              <a:t>technical</a:t>
            </a:r>
            <a:r>
              <a:rPr lang="de-DE" dirty="0"/>
              <a:t> </a:t>
            </a:r>
            <a:r>
              <a:rPr lang="de-DE" dirty="0" err="1"/>
              <a:t>perspective</a:t>
            </a:r>
            <a:r>
              <a:rPr lang="de-DE" dirty="0"/>
              <a:t> …</a:t>
            </a:r>
          </a:p>
        </p:txBody>
      </p:sp>
    </p:spTree>
    <p:extLst>
      <p:ext uri="{BB962C8B-B14F-4D97-AF65-F5344CB8AC3E}">
        <p14:creationId xmlns:p14="http://schemas.microsoft.com/office/powerpoint/2010/main" val="268831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Maybe </a:t>
            </a:r>
            <a:r>
              <a:rPr lang="en-US" dirty="0" err="1"/>
              <a:t>sth</a:t>
            </a:r>
            <a:r>
              <a:rPr lang="en-US" dirty="0"/>
              <a:t> about the hamster wheel … it’s the continuous proof of worth, because my identity was rejected</a:t>
            </a:r>
          </a:p>
          <a:p>
            <a:endParaRPr lang="en-US" dirty="0"/>
          </a:p>
          <a:p>
            <a:r>
              <a:rPr lang="en-US" dirty="0"/>
              <a:t>??? Hamster wheel cards? Most </a:t>
            </a:r>
            <a:r>
              <a:rPr lang="en-US" dirty="0" err="1"/>
              <a:t>liekely</a:t>
            </a:r>
            <a:r>
              <a:rPr lang="en-US" dirty="0"/>
              <a:t> not fast enough</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40</a:t>
            </a:fld>
            <a:endParaRPr lang="de-DE" dirty="0"/>
          </a:p>
        </p:txBody>
      </p:sp>
    </p:spTree>
    <p:extLst>
      <p:ext uri="{BB962C8B-B14F-4D97-AF65-F5344CB8AC3E}">
        <p14:creationId xmlns:p14="http://schemas.microsoft.com/office/powerpoint/2010/main" val="3938024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Gecko aktiv, bedeutet dass der Rest runtergeregelt ist. Wir denken dann an die Momente, in denen unser Adrenalin hoch ist, aber das kann auch ein Dauerzustand sein. Also Angst-Modus, nicht nur Moment.</a:t>
            </a:r>
          </a:p>
        </p:txBody>
      </p:sp>
    </p:spTree>
    <p:extLst>
      <p:ext uri="{BB962C8B-B14F-4D97-AF65-F5344CB8AC3E}">
        <p14:creationId xmlns:p14="http://schemas.microsoft.com/office/powerpoint/2010/main" val="3221931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verkleiden</a:t>
            </a:r>
          </a:p>
        </p:txBody>
      </p:sp>
    </p:spTree>
    <p:extLst>
      <p:ext uri="{BB962C8B-B14F-4D97-AF65-F5344CB8AC3E}">
        <p14:creationId xmlns:p14="http://schemas.microsoft.com/office/powerpoint/2010/main" val="1157835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Basically, we are naturally sweet and relaxed.</a:t>
            </a:r>
          </a:p>
          <a:p>
            <a:endParaRPr lang="en-US" dirty="0"/>
          </a:p>
          <a:p>
            <a:r>
              <a:rPr lang="en-US" dirty="0"/>
              <a:t>Hamsters don’t belong into a wheel, but in their natural habitat.</a:t>
            </a:r>
          </a:p>
          <a:p>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43</a:t>
            </a:fld>
            <a:endParaRPr lang="de-DE" dirty="0"/>
          </a:p>
        </p:txBody>
      </p:sp>
    </p:spTree>
    <p:extLst>
      <p:ext uri="{BB962C8B-B14F-4D97-AF65-F5344CB8AC3E}">
        <p14:creationId xmlns:p14="http://schemas.microsoft.com/office/powerpoint/2010/main" val="3344967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Fear-Mode is always disconnected and therefore uncertainty …</a:t>
            </a:r>
          </a:p>
          <a:p>
            <a:endParaRPr lang="en-US" dirty="0"/>
          </a:p>
          <a:p>
            <a:r>
              <a:rPr lang="en-US" dirty="0"/>
              <a:t>Because we are not in our habitat.</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44</a:t>
            </a:fld>
            <a:endParaRPr lang="de-DE" dirty="0"/>
          </a:p>
        </p:txBody>
      </p:sp>
    </p:spTree>
    <p:extLst>
      <p:ext uri="{BB962C8B-B14F-4D97-AF65-F5344CB8AC3E}">
        <p14:creationId xmlns:p14="http://schemas.microsoft.com/office/powerpoint/2010/main" val="278254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647251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Until now, machines were tools used by us. Now this turns.</a:t>
            </a:r>
          </a:p>
          <a:p>
            <a:endParaRPr lang="en-US" dirty="0"/>
          </a:p>
          <a:p>
            <a:r>
              <a:rPr lang="en-US" dirty="0"/>
              <a:t>Machines will </a:t>
            </a:r>
            <a:r>
              <a:rPr lang="en-US" dirty="0" err="1"/>
              <a:t>ourperform</a:t>
            </a:r>
            <a:r>
              <a:rPr lang="en-US" dirty="0"/>
              <a:t> us on machine jobs. And that’s okay.</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46</a:t>
            </a:fld>
            <a:endParaRPr lang="de-DE" dirty="0"/>
          </a:p>
        </p:txBody>
      </p:sp>
    </p:spTree>
    <p:extLst>
      <p:ext uri="{BB962C8B-B14F-4D97-AF65-F5344CB8AC3E}">
        <p14:creationId xmlns:p14="http://schemas.microsoft.com/office/powerpoint/2010/main" val="2422977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br>
              <a:rPr lang="en-US" b="0" i="0" dirty="0">
                <a:solidFill>
                  <a:srgbClr val="0F2B5A"/>
                </a:solidFill>
                <a:effectLst/>
                <a:latin typeface="Segoe Sans Variable"/>
              </a:rPr>
            </a:br>
            <a:r>
              <a:rPr lang="en-US" b="0" i="0" dirty="0">
                <a:solidFill>
                  <a:srgbClr val="0F2B5A"/>
                </a:solidFill>
                <a:effectLst/>
                <a:latin typeface="Segoe Sans Variable"/>
              </a:rPr>
              <a:t>HARA (Hazard Analysis and Risk Assessment) is a structured process to identify potential hazards, assess associated risks, and define safety requirements to ensure functional safety in automotive and other safety-critical systems.</a:t>
            </a:r>
            <a:endParaRPr lang="de-DE" b="0" dirty="0"/>
          </a:p>
        </p:txBody>
      </p:sp>
    </p:spTree>
    <p:extLst>
      <p:ext uri="{BB962C8B-B14F-4D97-AF65-F5344CB8AC3E}">
        <p14:creationId xmlns:p14="http://schemas.microsoft.com/office/powerpoint/2010/main" val="334054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125723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Disclaimer: It will be emotional challenging. And I know it’s been a long day. But just flow with the story. It’s not a presentation, it’s doomscrolling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every time you feel resistance, write it down. What was the trigger and what was your reaction. We can talk about this later.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after valuing your resistance as your inner truth, switch back to exploration mode … curiosity. I need your curiosity for the next minutes.</a:t>
            </a:r>
          </a:p>
          <a:p>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5</a:t>
            </a:fld>
            <a:endParaRPr lang="de-DE" dirty="0"/>
          </a:p>
        </p:txBody>
      </p:sp>
    </p:spTree>
    <p:extLst>
      <p:ext uri="{BB962C8B-B14F-4D97-AF65-F5344CB8AC3E}">
        <p14:creationId xmlns:p14="http://schemas.microsoft.com/office/powerpoint/2010/main" val="647422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By dem Expert-Table: </a:t>
            </a:r>
            <a:r>
              <a:rPr lang="en-US" dirty="0" err="1"/>
              <a:t>Aktuell</a:t>
            </a:r>
            <a:r>
              <a:rPr lang="en-US" dirty="0"/>
              <a:t> </a:t>
            </a:r>
            <a:r>
              <a:rPr lang="en-US" dirty="0" err="1"/>
              <a:t>ist</a:t>
            </a:r>
            <a:r>
              <a:rPr lang="en-US" dirty="0"/>
              <a:t> die </a:t>
            </a:r>
            <a:r>
              <a:rPr lang="en-US" dirty="0" err="1"/>
              <a:t>größte</a:t>
            </a:r>
            <a:r>
              <a:rPr lang="en-US" dirty="0"/>
              <a:t> </a:t>
            </a:r>
            <a:r>
              <a:rPr lang="en-US" dirty="0" err="1"/>
              <a:t>Einschränkung</a:t>
            </a:r>
            <a:r>
              <a:rPr lang="en-US" dirty="0"/>
              <a:t>, </a:t>
            </a:r>
            <a:r>
              <a:rPr lang="en-US" dirty="0" err="1"/>
              <a:t>dass</a:t>
            </a:r>
            <a:r>
              <a:rPr lang="en-US" dirty="0"/>
              <a:t> </a:t>
            </a:r>
            <a:r>
              <a:rPr lang="en-US" dirty="0" err="1"/>
              <a:t>jemand</a:t>
            </a:r>
            <a:r>
              <a:rPr lang="en-US" dirty="0"/>
              <a:t> </a:t>
            </a:r>
            <a:r>
              <a:rPr lang="en-US" dirty="0" err="1"/>
              <a:t>alles</a:t>
            </a:r>
            <a:r>
              <a:rPr lang="en-US" dirty="0"/>
              <a:t> was AI </a:t>
            </a:r>
            <a:r>
              <a:rPr lang="en-US" dirty="0" err="1"/>
              <a:t>macht</a:t>
            </a:r>
            <a:r>
              <a:rPr lang="en-US" dirty="0"/>
              <a:t> </a:t>
            </a:r>
            <a:r>
              <a:rPr lang="en-US" dirty="0" err="1"/>
              <a:t>gereviewed</a:t>
            </a:r>
            <a:r>
              <a:rPr lang="en-US" dirty="0"/>
              <a:t> warden muss. </a:t>
            </a:r>
            <a:r>
              <a:rPr lang="en-US" dirty="0" err="1"/>
              <a:t>Wir</a:t>
            </a:r>
            <a:r>
              <a:rPr lang="en-US" dirty="0"/>
              <a:t> </a:t>
            </a:r>
            <a:r>
              <a:rPr lang="en-US" dirty="0" err="1"/>
              <a:t>haben</a:t>
            </a:r>
            <a:r>
              <a:rPr lang="en-US" dirty="0"/>
              <a:t> also </a:t>
            </a:r>
            <a:r>
              <a:rPr lang="en-US" dirty="0" err="1"/>
              <a:t>einen</a:t>
            </a:r>
            <a:r>
              <a:rPr lang="en-US" dirty="0"/>
              <a:t> </a:t>
            </a:r>
            <a:r>
              <a:rPr lang="en-US" dirty="0" err="1"/>
              <a:t>Engpass</a:t>
            </a:r>
            <a:r>
              <a:rPr lang="en-US" dirty="0"/>
              <a:t> </a:t>
            </a:r>
            <a:r>
              <a:rPr lang="en-US" dirty="0" err="1"/>
              <a:t>beim</a:t>
            </a:r>
            <a:r>
              <a:rPr lang="en-US" dirty="0"/>
              <a:t> </a:t>
            </a:r>
            <a:r>
              <a:rPr lang="en-US" dirty="0" err="1"/>
              <a:t>Lesen</a:t>
            </a:r>
            <a:r>
              <a:rPr lang="en-US" dirty="0"/>
              <a:t>.</a:t>
            </a:r>
          </a:p>
          <a:p>
            <a:r>
              <a:rPr lang="en-US" dirty="0"/>
              <a:t>Das </a:t>
            </a:r>
            <a:r>
              <a:rPr lang="en-US" dirty="0" err="1"/>
              <a:t>ist</a:t>
            </a:r>
            <a:r>
              <a:rPr lang="en-US" dirty="0"/>
              <a:t> </a:t>
            </a:r>
            <a:r>
              <a:rPr lang="en-US" dirty="0" err="1"/>
              <a:t>aktuell</a:t>
            </a:r>
            <a:r>
              <a:rPr lang="en-US" dirty="0"/>
              <a:t> </a:t>
            </a:r>
            <a:r>
              <a:rPr lang="en-US" dirty="0" err="1"/>
              <a:t>verständlich</a:t>
            </a:r>
            <a:r>
              <a:rPr lang="en-US" dirty="0"/>
              <a:t>, </a:t>
            </a:r>
            <a:r>
              <a:rPr lang="en-US" dirty="0" err="1"/>
              <a:t>aber</a:t>
            </a:r>
            <a:r>
              <a:rPr lang="en-US" dirty="0"/>
              <a:t> </a:t>
            </a:r>
            <a:r>
              <a:rPr lang="en-US" dirty="0" err="1"/>
              <a:t>alles</a:t>
            </a:r>
            <a:r>
              <a:rPr lang="en-US" dirty="0"/>
              <a:t> </a:t>
            </a:r>
            <a:r>
              <a:rPr lang="en-US" dirty="0" err="1"/>
              <a:t>Übergangs-Themen</a:t>
            </a:r>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49</a:t>
            </a:fld>
            <a:endParaRPr lang="de-DE" dirty="0"/>
          </a:p>
        </p:txBody>
      </p:sp>
    </p:spTree>
    <p:extLst>
      <p:ext uri="{BB962C8B-B14F-4D97-AF65-F5344CB8AC3E}">
        <p14:creationId xmlns:p14="http://schemas.microsoft.com/office/powerpoint/2010/main" val="3736736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188683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6448468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Go </a:t>
            </a:r>
            <a:r>
              <a:rPr lang="de-DE" dirty="0" err="1"/>
              <a:t>only</a:t>
            </a:r>
            <a:r>
              <a:rPr lang="de-DE" dirty="0"/>
              <a:t> </a:t>
            </a:r>
            <a:r>
              <a:rPr lang="de-DE" dirty="0" err="1"/>
              <a:t>for</a:t>
            </a:r>
            <a:r>
              <a:rPr lang="de-DE" dirty="0"/>
              <a:t> </a:t>
            </a:r>
            <a:r>
              <a:rPr lang="de-DE" dirty="0" err="1"/>
              <a:t>the</a:t>
            </a:r>
            <a:r>
              <a:rPr lang="de-DE" dirty="0"/>
              <a:t> last </a:t>
            </a:r>
            <a:r>
              <a:rPr lang="de-DE" dirty="0" err="1"/>
              <a:t>sentence</a:t>
            </a:r>
            <a:r>
              <a:rPr lang="de-DE" dirty="0"/>
              <a:t> …</a:t>
            </a:r>
          </a:p>
        </p:txBody>
      </p:sp>
    </p:spTree>
    <p:extLst>
      <p:ext uri="{BB962C8B-B14F-4D97-AF65-F5344CB8AC3E}">
        <p14:creationId xmlns:p14="http://schemas.microsoft.com/office/powerpoint/2010/main" val="3353397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554736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252594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Focus on </a:t>
            </a:r>
            <a:r>
              <a:rPr lang="de-DE" dirty="0" err="1"/>
              <a:t>the</a:t>
            </a:r>
            <a:r>
              <a:rPr lang="de-DE" dirty="0"/>
              <a:t> </a:t>
            </a:r>
            <a:r>
              <a:rPr lang="de-DE" dirty="0" err="1"/>
              <a:t>new</a:t>
            </a:r>
            <a:r>
              <a:rPr lang="de-DE" dirty="0"/>
              <a:t> </a:t>
            </a:r>
            <a:r>
              <a:rPr lang="de-DE" dirty="0" err="1"/>
              <a:t>forms</a:t>
            </a:r>
            <a:r>
              <a:rPr lang="de-DE" dirty="0"/>
              <a:t> </a:t>
            </a:r>
            <a:r>
              <a:rPr lang="de-DE" dirty="0" err="1"/>
              <a:t>of</a:t>
            </a:r>
            <a:r>
              <a:rPr lang="de-DE" dirty="0"/>
              <a:t> </a:t>
            </a:r>
            <a:r>
              <a:rPr lang="de-DE" dirty="0" err="1"/>
              <a:t>quality</a:t>
            </a:r>
            <a:r>
              <a:rPr lang="de-DE" dirty="0"/>
              <a:t> … </a:t>
            </a:r>
            <a:r>
              <a:rPr lang="de-DE" dirty="0" err="1"/>
              <a:t>new</a:t>
            </a:r>
            <a:r>
              <a:rPr lang="de-DE" dirty="0"/>
              <a:t> </a:t>
            </a:r>
            <a:r>
              <a:rPr lang="de-DE" dirty="0" err="1"/>
              <a:t>levels</a:t>
            </a:r>
            <a:r>
              <a:rPr lang="de-DE" dirty="0"/>
              <a:t>.</a:t>
            </a:r>
          </a:p>
        </p:txBody>
      </p:sp>
    </p:spTree>
    <p:extLst>
      <p:ext uri="{BB962C8B-B14F-4D97-AF65-F5344CB8AC3E}">
        <p14:creationId xmlns:p14="http://schemas.microsoft.com/office/powerpoint/2010/main" val="4275636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Assumption ~95%</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57</a:t>
            </a:fld>
            <a:endParaRPr lang="de-DE" dirty="0"/>
          </a:p>
        </p:txBody>
      </p:sp>
    </p:spTree>
    <p:extLst>
      <p:ext uri="{BB962C8B-B14F-4D97-AF65-F5344CB8AC3E}">
        <p14:creationId xmlns:p14="http://schemas.microsoft.com/office/powerpoint/2010/main" val="299845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Assumption ~95%</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58</a:t>
            </a:fld>
            <a:endParaRPr lang="de-DE" dirty="0"/>
          </a:p>
        </p:txBody>
      </p:sp>
    </p:spTree>
    <p:extLst>
      <p:ext uri="{BB962C8B-B14F-4D97-AF65-F5344CB8AC3E}">
        <p14:creationId xmlns:p14="http://schemas.microsoft.com/office/powerpoint/2010/main" val="1261982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is actually the key … should be also emotional (from the story line) … fear of losing must be created before, and then we see that we lose </a:t>
            </a:r>
            <a:r>
              <a:rPr lang="en-US" dirty="0" err="1"/>
              <a:t>sth</a:t>
            </a:r>
            <a:r>
              <a:rPr lang="en-US" dirty="0"/>
              <a:t>, we actually never wanted. And just now are scared, because it’s all we know.</a:t>
            </a:r>
          </a:p>
          <a:p>
            <a:r>
              <a:rPr lang="en-US" dirty="0"/>
              <a:t>It’s just familiarity of pain.</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61</a:t>
            </a:fld>
            <a:endParaRPr lang="de-DE" dirty="0"/>
          </a:p>
        </p:txBody>
      </p:sp>
    </p:spTree>
    <p:extLst>
      <p:ext uri="{BB962C8B-B14F-4D97-AF65-F5344CB8AC3E}">
        <p14:creationId xmlns:p14="http://schemas.microsoft.com/office/powerpoint/2010/main" val="374022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Technology often changes fast, but worldviews take more time. Constant pace…</a:t>
            </a:r>
          </a:p>
          <a:p>
            <a:endParaRPr lang="en-US" dirty="0"/>
          </a:p>
          <a:p>
            <a:r>
              <a:rPr lang="en-US" dirty="0"/>
              <a:t>Outside vs. inside</a:t>
            </a:r>
          </a:p>
          <a:p>
            <a:endParaRPr lang="en-US" dirty="0"/>
          </a:p>
          <a:p>
            <a:r>
              <a:rPr lang="en-US" dirty="0"/>
              <a:t>Lagging because of Cohesive forces (fear)</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6</a:t>
            </a:fld>
            <a:endParaRPr lang="de-DE" dirty="0"/>
          </a:p>
        </p:txBody>
      </p:sp>
    </p:spTree>
    <p:extLst>
      <p:ext uri="{BB962C8B-B14F-4D97-AF65-F5344CB8AC3E}">
        <p14:creationId xmlns:p14="http://schemas.microsoft.com/office/powerpoint/2010/main" val="42195581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Conflicting</a:t>
            </a:r>
            <a:r>
              <a:rPr lang="de-DE" dirty="0"/>
              <a:t> </a:t>
            </a:r>
            <a:r>
              <a:rPr lang="de-DE" dirty="0" err="1"/>
              <a:t>worldviews</a:t>
            </a:r>
            <a:r>
              <a:rPr lang="de-DE" dirty="0"/>
              <a:t> </a:t>
            </a:r>
            <a:r>
              <a:rPr lang="de-DE" dirty="0" err="1"/>
              <a:t>of</a:t>
            </a:r>
            <a:r>
              <a:rPr lang="de-DE" dirty="0"/>
              <a:t> </a:t>
            </a:r>
            <a:r>
              <a:rPr lang="de-DE" dirty="0" err="1"/>
              <a:t>jigsaw</a:t>
            </a:r>
            <a:r>
              <a:rPr lang="de-DE" dirty="0"/>
              <a:t>/puzzle versus </a:t>
            </a:r>
            <a:r>
              <a:rPr lang="de-DE" dirty="0" err="1"/>
              <a:t>standardized</a:t>
            </a:r>
            <a:r>
              <a:rPr lang="de-DE" dirty="0"/>
              <a:t> </a:t>
            </a:r>
            <a:r>
              <a:rPr lang="de-DE" dirty="0" err="1"/>
              <a:t>bricks</a:t>
            </a:r>
            <a:endParaRPr lang="de-DE" dirty="0"/>
          </a:p>
        </p:txBody>
      </p:sp>
    </p:spTree>
    <p:extLst>
      <p:ext uri="{BB962C8B-B14F-4D97-AF65-F5344CB8AC3E}">
        <p14:creationId xmlns:p14="http://schemas.microsoft.com/office/powerpoint/2010/main" val="1985053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Aber es war </a:t>
            </a:r>
            <a:r>
              <a:rPr lang="en-US" dirty="0" err="1"/>
              <a:t>völlig</a:t>
            </a:r>
            <a:r>
              <a:rPr lang="en-US" dirty="0"/>
              <a:t> </a:t>
            </a:r>
            <a:r>
              <a:rPr lang="en-US" dirty="0" err="1"/>
              <a:t>überflüssig</a:t>
            </a:r>
            <a:r>
              <a:rPr lang="en-US" dirty="0"/>
              <a:t> </a:t>
            </a:r>
            <a:r>
              <a:rPr lang="en-US" dirty="0" err="1"/>
              <a:t>oder</a:t>
            </a:r>
            <a:r>
              <a:rPr lang="en-US" dirty="0"/>
              <a:t> </a:t>
            </a:r>
            <a:r>
              <a:rPr lang="en-US" dirty="0" err="1"/>
              <a:t>vergeblich</a:t>
            </a:r>
            <a:r>
              <a:rPr lang="en-US" dirty="0"/>
              <a:t>, </a:t>
            </a:r>
            <a:r>
              <a:rPr lang="en-US" dirty="0" err="1"/>
              <a:t>sich</a:t>
            </a:r>
            <a:r>
              <a:rPr lang="en-US" dirty="0"/>
              <a:t> </a:t>
            </a:r>
            <a:r>
              <a:rPr lang="en-US" dirty="0" err="1"/>
              <a:t>darüber</a:t>
            </a:r>
            <a:r>
              <a:rPr lang="en-US" dirty="0"/>
              <a:t> den Kopf </a:t>
            </a:r>
            <a:r>
              <a:rPr lang="en-US" dirty="0" err="1"/>
              <a:t>zu</a:t>
            </a:r>
            <a:r>
              <a:rPr lang="en-US" dirty="0"/>
              <a:t> </a:t>
            </a:r>
            <a:r>
              <a:rPr lang="en-US" dirty="0" err="1"/>
              <a:t>zerbrechen</a:t>
            </a:r>
            <a:r>
              <a:rPr lang="en-US" dirty="0"/>
              <a:t>. Die Welt </a:t>
            </a:r>
            <a:r>
              <a:rPr lang="en-US" dirty="0" err="1"/>
              <a:t>ist</a:t>
            </a:r>
            <a:r>
              <a:rPr lang="en-US" dirty="0"/>
              <a:t>, </a:t>
            </a:r>
            <a:r>
              <a:rPr lang="en-US" dirty="0" err="1"/>
              <a:t>wie</a:t>
            </a:r>
            <a:r>
              <a:rPr lang="en-US" dirty="0"/>
              <a:t> </a:t>
            </a:r>
            <a:r>
              <a:rPr lang="en-US" dirty="0" err="1"/>
              <a:t>sie</a:t>
            </a:r>
            <a:r>
              <a:rPr lang="en-US" dirty="0"/>
              <a:t> </a:t>
            </a:r>
            <a:r>
              <a:rPr lang="en-US" dirty="0" err="1"/>
              <a:t>ist</a:t>
            </a:r>
            <a:r>
              <a:rPr lang="en-US" dirty="0"/>
              <a:t>.</a:t>
            </a:r>
          </a:p>
          <a:p>
            <a:endParaRPr lang="en-US" dirty="0"/>
          </a:p>
          <a:p>
            <a:r>
              <a:rPr lang="en-US" dirty="0"/>
              <a:t>Die Idee der </a:t>
            </a:r>
            <a:r>
              <a:rPr lang="en-US" dirty="0" err="1"/>
              <a:t>Roboter</a:t>
            </a:r>
            <a:r>
              <a:rPr lang="en-US" dirty="0"/>
              <a:t> war </a:t>
            </a:r>
            <a:r>
              <a:rPr lang="en-US" dirty="0" err="1"/>
              <a:t>schon</a:t>
            </a:r>
            <a:r>
              <a:rPr lang="en-US" dirty="0"/>
              <a:t> </a:t>
            </a:r>
            <a:r>
              <a:rPr lang="en-US" dirty="0" err="1"/>
              <a:t>immer</a:t>
            </a:r>
            <a:r>
              <a:rPr lang="en-US" dirty="0"/>
              <a:t> </a:t>
            </a:r>
            <a:r>
              <a:rPr lang="en-US" dirty="0" err="1"/>
              <a:t>eine</a:t>
            </a:r>
            <a:r>
              <a:rPr lang="en-US" dirty="0"/>
              <a:t> der “</a:t>
            </a:r>
            <a:r>
              <a:rPr lang="en-US" dirty="0" err="1"/>
              <a:t>Gutmenschen</a:t>
            </a:r>
            <a:r>
              <a:rPr lang="en-US" dirty="0"/>
              <a:t>”: Sie </a:t>
            </a:r>
            <a:r>
              <a:rPr lang="en-US" dirty="0" err="1"/>
              <a:t>wollten</a:t>
            </a:r>
            <a:r>
              <a:rPr lang="en-US" dirty="0"/>
              <a:t> </a:t>
            </a:r>
            <a:r>
              <a:rPr lang="en-US" dirty="0" err="1"/>
              <a:t>gesellschaftliche</a:t>
            </a:r>
            <a:r>
              <a:rPr lang="en-US" dirty="0"/>
              <a:t> </a:t>
            </a:r>
            <a:r>
              <a:rPr lang="en-US" dirty="0" err="1"/>
              <a:t>Probleme</a:t>
            </a:r>
            <a:r>
              <a:rPr lang="en-US" dirty="0"/>
              <a:t> </a:t>
            </a:r>
            <a:r>
              <a:rPr lang="en-US" dirty="0" err="1"/>
              <a:t>mit</a:t>
            </a:r>
            <a:r>
              <a:rPr lang="en-US" dirty="0"/>
              <a:t> Technik </a:t>
            </a:r>
            <a:r>
              <a:rPr lang="en-US" dirty="0" err="1"/>
              <a:t>lösen</a:t>
            </a:r>
            <a:r>
              <a:rPr lang="en-US" dirty="0"/>
              <a:t>.</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64</a:t>
            </a:fld>
            <a:endParaRPr lang="de-DE" dirty="0"/>
          </a:p>
        </p:txBody>
      </p:sp>
    </p:spTree>
    <p:extLst>
      <p:ext uri="{BB962C8B-B14F-4D97-AF65-F5344CB8AC3E}">
        <p14:creationId xmlns:p14="http://schemas.microsoft.com/office/powerpoint/2010/main" val="36356524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Ratio is supported or substituted, but the rest is not affected … the rest of the brain is not “replaced”</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65</a:t>
            </a:fld>
            <a:endParaRPr lang="de-DE" dirty="0"/>
          </a:p>
        </p:txBody>
      </p:sp>
    </p:spTree>
    <p:extLst>
      <p:ext uri="{BB962C8B-B14F-4D97-AF65-F5344CB8AC3E}">
        <p14:creationId xmlns:p14="http://schemas.microsoft.com/office/powerpoint/2010/main" val="1652319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a:xfrm>
            <a:off x="215999" y="3960000"/>
            <a:ext cx="6372000" cy="5616000"/>
          </a:xfrm>
        </p:spPr>
        <p:txBody>
          <a:bodyPr/>
          <a:lstStyle/>
          <a:p>
            <a:r>
              <a:rPr lang="en-US" sz="1000" dirty="0"/>
              <a:t>Das </a:t>
            </a:r>
            <a:r>
              <a:rPr lang="en-US" sz="1000" dirty="0" err="1"/>
              <a:t>kann</a:t>
            </a:r>
            <a:r>
              <a:rPr lang="en-US" sz="1000" dirty="0"/>
              <a:t> </a:t>
            </a:r>
            <a:r>
              <a:rPr lang="en-US" sz="1000" dirty="0" err="1"/>
              <a:t>spannend</a:t>
            </a:r>
            <a:r>
              <a:rPr lang="en-US" sz="1000" dirty="0"/>
              <a:t> sein, </a:t>
            </a:r>
            <a:r>
              <a:rPr lang="en-US" sz="1000" dirty="0" err="1"/>
              <a:t>weil</a:t>
            </a:r>
            <a:r>
              <a:rPr lang="en-US" sz="1000" dirty="0"/>
              <a:t> </a:t>
            </a:r>
            <a:r>
              <a:rPr lang="en-US" sz="1000" dirty="0" err="1"/>
              <a:t>wir</a:t>
            </a:r>
            <a:r>
              <a:rPr lang="en-US" sz="1000" dirty="0"/>
              <a:t> </a:t>
            </a:r>
            <a:r>
              <a:rPr lang="en-US" sz="1000" dirty="0" err="1"/>
              <a:t>dann</a:t>
            </a:r>
            <a:r>
              <a:rPr lang="en-US" sz="1000" dirty="0"/>
              <a:t> </a:t>
            </a:r>
            <a:r>
              <a:rPr lang="en-US" sz="1000" dirty="0" err="1"/>
              <a:t>Kontext-Experten</a:t>
            </a:r>
            <a:r>
              <a:rPr lang="en-US" sz="1000" dirty="0"/>
              <a:t> </a:t>
            </a:r>
            <a:r>
              <a:rPr lang="en-US" sz="1000" dirty="0" err="1"/>
              <a:t>werden</a:t>
            </a:r>
            <a:r>
              <a:rPr lang="en-US" sz="1000" dirty="0"/>
              <a:t> </a:t>
            </a:r>
            <a:r>
              <a:rPr lang="en-US" sz="1000" dirty="0" err="1"/>
              <a:t>können</a:t>
            </a:r>
            <a:r>
              <a:rPr lang="en-US" sz="1000" dirty="0"/>
              <a:t> …</a:t>
            </a:r>
          </a:p>
          <a:p>
            <a:r>
              <a:rPr lang="en-US" sz="1000" dirty="0"/>
              <a:t>Bis </a:t>
            </a:r>
            <a:r>
              <a:rPr lang="en-US" sz="1000" dirty="0" err="1"/>
              <a:t>wir</a:t>
            </a:r>
            <a:r>
              <a:rPr lang="en-US" sz="1000" dirty="0"/>
              <a:t> KI’s </a:t>
            </a:r>
            <a:r>
              <a:rPr lang="en-US" sz="1000" dirty="0" err="1"/>
              <a:t>bekommen</a:t>
            </a:r>
            <a:r>
              <a:rPr lang="en-US" sz="1000" dirty="0"/>
              <a:t> die </a:t>
            </a:r>
            <a:r>
              <a:rPr lang="en-US" sz="1000" dirty="0" err="1"/>
              <a:t>auch</a:t>
            </a:r>
            <a:r>
              <a:rPr lang="en-US" sz="1000" dirty="0"/>
              <a:t> die Umwelt-</a:t>
            </a:r>
            <a:r>
              <a:rPr lang="en-US" sz="1000" dirty="0" err="1"/>
              <a:t>Erfahrung</a:t>
            </a:r>
            <a:r>
              <a:rPr lang="en-US" sz="1000" dirty="0"/>
              <a:t> </a:t>
            </a:r>
            <a:r>
              <a:rPr lang="en-US" sz="1000" dirty="0" err="1"/>
              <a:t>machen</a:t>
            </a:r>
            <a:r>
              <a:rPr lang="en-US" sz="1000" dirty="0"/>
              <a:t> (</a:t>
            </a:r>
            <a:r>
              <a:rPr lang="en-US" sz="1000" dirty="0" err="1"/>
              <a:t>aber</a:t>
            </a:r>
            <a:r>
              <a:rPr lang="en-US" sz="1000" dirty="0"/>
              <a:t> </a:t>
            </a:r>
            <a:r>
              <a:rPr lang="en-US" sz="1000" dirty="0" err="1"/>
              <a:t>sie</a:t>
            </a:r>
            <a:r>
              <a:rPr lang="en-US" sz="1000" dirty="0"/>
              <a:t> </a:t>
            </a:r>
            <a:r>
              <a:rPr lang="en-US" sz="1000" dirty="0" err="1"/>
              <a:t>werden</a:t>
            </a:r>
            <a:r>
              <a:rPr lang="en-US" sz="1000" dirty="0"/>
              <a:t> </a:t>
            </a:r>
            <a:r>
              <a:rPr lang="en-US" sz="1000" dirty="0" err="1"/>
              <a:t>nicht</a:t>
            </a:r>
            <a:r>
              <a:rPr lang="en-US" sz="1000" dirty="0"/>
              <a:t> </a:t>
            </a:r>
            <a:r>
              <a:rPr lang="en-US" sz="1000" dirty="0" err="1"/>
              <a:t>menschliche</a:t>
            </a:r>
            <a:r>
              <a:rPr lang="en-US" sz="1000" dirty="0"/>
              <a:t> </a:t>
            </a:r>
            <a:r>
              <a:rPr lang="en-US" sz="1000" dirty="0" err="1"/>
              <a:t>Bedürftigkeit</a:t>
            </a:r>
            <a:r>
              <a:rPr lang="en-US" sz="1000" dirty="0"/>
              <a:t> </a:t>
            </a:r>
            <a:r>
              <a:rPr lang="en-US" sz="1000" dirty="0" err="1"/>
              <a:t>erleben</a:t>
            </a:r>
            <a:r>
              <a:rPr lang="en-US" sz="1000" dirty="0"/>
              <a:t>)</a:t>
            </a:r>
          </a:p>
          <a:p>
            <a:endParaRPr lang="en-US" sz="1000" dirty="0"/>
          </a:p>
          <a:p>
            <a:pPr lvl="1"/>
            <a:r>
              <a:rPr lang="en-US" dirty="0"/>
              <a:t>Mensch </a:t>
            </a:r>
            <a:r>
              <a:rPr lang="en-US" dirty="0" err="1"/>
              <a:t>als</a:t>
            </a:r>
            <a:r>
              <a:rPr lang="en-US" dirty="0"/>
              <a:t> </a:t>
            </a:r>
            <a:r>
              <a:rPr lang="en-US" dirty="0" err="1"/>
              <a:t>ethische</a:t>
            </a:r>
            <a:r>
              <a:rPr lang="en-US" dirty="0"/>
              <a:t> </a:t>
            </a:r>
            <a:r>
              <a:rPr lang="en-US" dirty="0" err="1"/>
              <a:t>Instanz</a:t>
            </a:r>
            <a:r>
              <a:rPr lang="en-US" dirty="0"/>
              <a:t> und </a:t>
            </a:r>
            <a:r>
              <a:rPr lang="en-US" dirty="0" err="1"/>
              <a:t>Kontext-Experten</a:t>
            </a:r>
            <a:r>
              <a:rPr lang="en-US" dirty="0"/>
              <a:t>. Noch </a:t>
            </a:r>
            <a:r>
              <a:rPr lang="en-US" dirty="0" err="1"/>
              <a:t>müssen</a:t>
            </a:r>
            <a:r>
              <a:rPr lang="en-US" dirty="0"/>
              <a:t> </a:t>
            </a:r>
            <a:r>
              <a:rPr lang="en-US" dirty="0" err="1"/>
              <a:t>wir</a:t>
            </a:r>
            <a:r>
              <a:rPr lang="en-US" dirty="0"/>
              <a:t> der KI </a:t>
            </a:r>
            <a:r>
              <a:rPr lang="en-US" dirty="0" err="1"/>
              <a:t>Richtung</a:t>
            </a:r>
            <a:r>
              <a:rPr lang="en-US" dirty="0"/>
              <a:t> </a:t>
            </a:r>
            <a:r>
              <a:rPr lang="en-US" dirty="0" err="1"/>
              <a:t>geben</a:t>
            </a:r>
            <a:r>
              <a:rPr lang="en-US" dirty="0"/>
              <a:t> und </a:t>
            </a:r>
            <a:r>
              <a:rPr lang="en-US" dirty="0" err="1"/>
              <a:t>auch</a:t>
            </a:r>
            <a:r>
              <a:rPr lang="en-US" dirty="0"/>
              <a:t> Schutz </a:t>
            </a:r>
            <a:r>
              <a:rPr lang="en-US" dirty="0" err="1"/>
              <a:t>vor</a:t>
            </a:r>
            <a:r>
              <a:rPr lang="en-US" dirty="0"/>
              <a:t> </a:t>
            </a:r>
            <a:r>
              <a:rPr lang="en-US" dirty="0" err="1"/>
              <a:t>Angriffen</a:t>
            </a:r>
            <a:r>
              <a:rPr lang="en-US" dirty="0"/>
              <a:t>.</a:t>
            </a:r>
          </a:p>
          <a:p>
            <a:endParaRPr lang="en-US" sz="1000" dirty="0"/>
          </a:p>
        </p:txBody>
      </p:sp>
      <p:sp>
        <p:nvSpPr>
          <p:cNvPr id="5" name="Folienbildplatzhalter 4">
            <a:extLst>
              <a:ext uri="{FF2B5EF4-FFF2-40B4-BE49-F238E27FC236}">
                <a16:creationId xmlns:a16="http://schemas.microsoft.com/office/drawing/2014/main" id="{B2DB08D9-72B3-4FD1-9616-82BDEC667F08}"/>
              </a:ext>
            </a:extLst>
          </p:cNvPr>
          <p:cNvSpPr>
            <a:spLocks noGrp="1" noRot="1" noChangeAspect="1"/>
          </p:cNvSpPr>
          <p:nvPr>
            <p:ph type="sldImg"/>
          </p:nvPr>
        </p:nvSpPr>
        <p:spPr>
          <a:xfrm>
            <a:off x="215900" y="179388"/>
            <a:ext cx="6372225" cy="3584575"/>
          </a:xfrm>
        </p:spPr>
      </p:sp>
    </p:spTree>
    <p:extLst>
      <p:ext uri="{BB962C8B-B14F-4D97-AF65-F5344CB8AC3E}">
        <p14:creationId xmlns:p14="http://schemas.microsoft.com/office/powerpoint/2010/main" val="654116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 visualize the current state, we need</a:t>
            </a:r>
            <a:br>
              <a:rPr lang="en-US" dirty="0"/>
            </a:br>
            <a:r>
              <a:rPr lang="en-US" dirty="0"/>
              <a:t>a reference we understand better</a:t>
            </a:r>
          </a:p>
          <a:p>
            <a:r>
              <a:rPr lang="en-US" dirty="0"/>
              <a:t>Let’s talk about computers</a:t>
            </a:r>
          </a:p>
          <a:p>
            <a:pPr lvl="1"/>
            <a:r>
              <a:rPr lang="en-US" dirty="0"/>
              <a:t>That’s the current level of LLMs</a:t>
            </a:r>
          </a:p>
          <a:p>
            <a:pPr lvl="1"/>
            <a:r>
              <a:rPr lang="en-US" dirty="0"/>
              <a:t>Awesome at it’s time, but a relict from</a:t>
            </a:r>
            <a:br>
              <a:rPr lang="en-US" dirty="0"/>
            </a:br>
            <a:r>
              <a:rPr lang="en-US" dirty="0"/>
              <a:t>retrospective</a:t>
            </a:r>
          </a:p>
          <a:p>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67</a:t>
            </a:fld>
            <a:endParaRPr lang="de-DE" dirty="0"/>
          </a:p>
        </p:txBody>
      </p:sp>
    </p:spTree>
    <p:extLst>
      <p:ext uri="{BB962C8B-B14F-4D97-AF65-F5344CB8AC3E}">
        <p14:creationId xmlns:p14="http://schemas.microsoft.com/office/powerpoint/2010/main" val="1796897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 visualize the current state, we need</a:t>
            </a:r>
            <a:br>
              <a:rPr lang="en-US" dirty="0"/>
            </a:br>
            <a:r>
              <a:rPr lang="en-US" dirty="0"/>
              <a:t>a reference we understand better</a:t>
            </a:r>
          </a:p>
          <a:p>
            <a:r>
              <a:rPr lang="en-US" dirty="0"/>
              <a:t>Let’s talk about computers</a:t>
            </a:r>
          </a:p>
          <a:p>
            <a:pPr lvl="1"/>
            <a:r>
              <a:rPr lang="en-US" dirty="0"/>
              <a:t>That’s the current level of LLMs</a:t>
            </a:r>
          </a:p>
          <a:p>
            <a:pPr lvl="1"/>
            <a:r>
              <a:rPr lang="en-US" dirty="0"/>
              <a:t>Awesome at it’s time, but a relict from</a:t>
            </a:r>
            <a:br>
              <a:rPr lang="en-US" dirty="0"/>
            </a:br>
            <a:r>
              <a:rPr lang="en-US" dirty="0"/>
              <a:t>retrospective</a:t>
            </a:r>
          </a:p>
          <a:p>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68</a:t>
            </a:fld>
            <a:endParaRPr lang="de-DE" dirty="0"/>
          </a:p>
        </p:txBody>
      </p:sp>
    </p:spTree>
    <p:extLst>
      <p:ext uri="{BB962C8B-B14F-4D97-AF65-F5344CB8AC3E}">
        <p14:creationId xmlns:p14="http://schemas.microsoft.com/office/powerpoint/2010/main" val="1601849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 visualize the current state, we need</a:t>
            </a:r>
            <a:br>
              <a:rPr lang="en-US" dirty="0"/>
            </a:br>
            <a:r>
              <a:rPr lang="en-US" dirty="0"/>
              <a:t>a reference we understand better</a:t>
            </a:r>
          </a:p>
          <a:p>
            <a:r>
              <a:rPr lang="en-US" dirty="0"/>
              <a:t>Let’s talk about computers</a:t>
            </a:r>
          </a:p>
          <a:p>
            <a:pPr lvl="1"/>
            <a:r>
              <a:rPr lang="en-US" dirty="0"/>
              <a:t>That’s the current level of LLMs</a:t>
            </a:r>
          </a:p>
          <a:p>
            <a:pPr lvl="1"/>
            <a:r>
              <a:rPr lang="en-US" dirty="0"/>
              <a:t>Awesome at it’s time, but a relict from</a:t>
            </a:r>
            <a:br>
              <a:rPr lang="en-US" dirty="0"/>
            </a:br>
            <a:r>
              <a:rPr lang="en-US" dirty="0"/>
              <a:t>retrospective</a:t>
            </a:r>
          </a:p>
          <a:p>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69</a:t>
            </a:fld>
            <a:endParaRPr lang="de-DE" dirty="0"/>
          </a:p>
        </p:txBody>
      </p:sp>
    </p:spTree>
    <p:extLst>
      <p:ext uri="{BB962C8B-B14F-4D97-AF65-F5344CB8AC3E}">
        <p14:creationId xmlns:p14="http://schemas.microsoft.com/office/powerpoint/2010/main" val="36223649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Context </a:t>
            </a:r>
            <a:r>
              <a:rPr lang="en-US" dirty="0" err="1"/>
              <a:t>bedeutet</a:t>
            </a:r>
            <a:r>
              <a:rPr lang="en-US" dirty="0"/>
              <a:t> </a:t>
            </a:r>
            <a:r>
              <a:rPr lang="en-US" dirty="0" err="1"/>
              <a:t>ein</a:t>
            </a:r>
            <a:r>
              <a:rPr lang="en-US" dirty="0"/>
              <a:t> </a:t>
            </a:r>
            <a:r>
              <a:rPr lang="en-US" dirty="0" err="1"/>
              <a:t>tiefes</a:t>
            </a:r>
            <a:r>
              <a:rPr lang="en-US" dirty="0"/>
              <a:t> </a:t>
            </a:r>
            <a:r>
              <a:rPr lang="en-US" dirty="0" err="1"/>
              <a:t>Verständnis</a:t>
            </a:r>
            <a:r>
              <a:rPr lang="en-US" dirty="0"/>
              <a:t> der </a:t>
            </a:r>
            <a:r>
              <a:rPr lang="en-US" dirty="0" err="1"/>
              <a:t>Anwendung</a:t>
            </a:r>
            <a:r>
              <a:rPr lang="en-US" dirty="0"/>
              <a:t>. Menschen die </a:t>
            </a:r>
            <a:r>
              <a:rPr lang="en-US" dirty="0" err="1"/>
              <a:t>aus</a:t>
            </a:r>
            <a:r>
              <a:rPr lang="en-US" dirty="0"/>
              <a:t> dem </a:t>
            </a:r>
            <a:r>
              <a:rPr lang="en-US" dirty="0" err="1"/>
              <a:t>Kontext</a:t>
            </a:r>
            <a:r>
              <a:rPr lang="en-US" dirty="0"/>
              <a:t>, </a:t>
            </a:r>
            <a:r>
              <a:rPr lang="en-US" dirty="0" err="1"/>
              <a:t>aus</a:t>
            </a:r>
            <a:r>
              <a:rPr lang="en-US" dirty="0"/>
              <a:t> der </a:t>
            </a:r>
            <a:r>
              <a:rPr lang="en-US" dirty="0" err="1"/>
              <a:t>Erfahrungswelt</a:t>
            </a:r>
            <a:r>
              <a:rPr lang="en-US" dirty="0"/>
              <a:t> </a:t>
            </a:r>
            <a:r>
              <a:rPr lang="en-US" dirty="0" err="1"/>
              <a:t>kommen</a:t>
            </a:r>
            <a:r>
              <a:rPr lang="en-US" dirty="0"/>
              <a:t> und Kern “</a:t>
            </a:r>
            <a:r>
              <a:rPr lang="en-US" dirty="0" err="1"/>
              <a:t>rausschälen</a:t>
            </a:r>
            <a:r>
              <a:rPr lang="en-US" dirty="0"/>
              <a:t>” </a:t>
            </a:r>
            <a:r>
              <a:rPr lang="en-US" dirty="0" err="1"/>
              <a:t>können</a:t>
            </a:r>
            <a:r>
              <a:rPr lang="en-US" dirty="0"/>
              <a:t>.</a:t>
            </a:r>
          </a:p>
          <a:p>
            <a:endParaRPr lang="en-US" dirty="0"/>
          </a:p>
          <a:p>
            <a:r>
              <a:rPr lang="en-US" dirty="0"/>
              <a:t>“Was </a:t>
            </a:r>
            <a:r>
              <a:rPr lang="en-US" dirty="0" err="1"/>
              <a:t>brauchen</a:t>
            </a:r>
            <a:r>
              <a:rPr lang="en-US" dirty="0"/>
              <a:t> </a:t>
            </a:r>
            <a:r>
              <a:rPr lang="en-US" dirty="0" err="1"/>
              <a:t>wir</a:t>
            </a:r>
            <a:r>
              <a:rPr lang="en-US" dirty="0"/>
              <a:t> </a:t>
            </a:r>
            <a:r>
              <a:rPr lang="en-US" dirty="0" err="1"/>
              <a:t>wirklich</a:t>
            </a:r>
            <a:r>
              <a:rPr lang="en-US" dirty="0"/>
              <a:t>?” Das </a:t>
            </a:r>
            <a:r>
              <a:rPr lang="en-US" dirty="0" err="1"/>
              <a:t>kann</a:t>
            </a:r>
            <a:r>
              <a:rPr lang="en-US" dirty="0"/>
              <a:t> ich </a:t>
            </a:r>
            <a:r>
              <a:rPr lang="en-US" dirty="0" err="1"/>
              <a:t>mit</a:t>
            </a:r>
            <a:r>
              <a:rPr lang="en-US" dirty="0"/>
              <a:t> </a:t>
            </a:r>
            <a:r>
              <a:rPr lang="en-US" dirty="0" err="1"/>
              <a:t>Daten</a:t>
            </a:r>
            <a:r>
              <a:rPr lang="en-US" dirty="0"/>
              <a:t> </a:t>
            </a:r>
            <a:r>
              <a:rPr lang="en-US" dirty="0" err="1"/>
              <a:t>unterstützen</a:t>
            </a:r>
            <a:r>
              <a:rPr lang="en-US" dirty="0"/>
              <a:t>, </a:t>
            </a:r>
            <a:r>
              <a:rPr lang="en-US" dirty="0" err="1"/>
              <a:t>aber</a:t>
            </a:r>
            <a:r>
              <a:rPr lang="en-US" dirty="0"/>
              <a:t> da </a:t>
            </a:r>
            <a:r>
              <a:rPr lang="en-US" dirty="0" err="1"/>
              <a:t>sehe</a:t>
            </a:r>
            <a:r>
              <a:rPr lang="en-US" dirty="0"/>
              <a:t> ich </a:t>
            </a:r>
            <a:r>
              <a:rPr lang="en-US" dirty="0" err="1"/>
              <a:t>nie</a:t>
            </a:r>
            <a:r>
              <a:rPr lang="en-US" dirty="0"/>
              <a:t> die </a:t>
            </a:r>
            <a:r>
              <a:rPr lang="en-US" dirty="0" err="1"/>
              <a:t>blinden</a:t>
            </a:r>
            <a:r>
              <a:rPr lang="en-US" dirty="0"/>
              <a:t> </a:t>
            </a:r>
            <a:r>
              <a:rPr lang="en-US" dirty="0" err="1"/>
              <a:t>Flecken</a:t>
            </a:r>
            <a:r>
              <a:rPr lang="en-US" dirty="0"/>
              <a:t>. Da </a:t>
            </a:r>
            <a:r>
              <a:rPr lang="en-US" dirty="0" err="1"/>
              <a:t>brauchen</a:t>
            </a:r>
            <a:r>
              <a:rPr lang="en-US" dirty="0"/>
              <a:t> </a:t>
            </a:r>
            <a:r>
              <a:rPr lang="en-US" dirty="0" err="1"/>
              <a:t>wir</a:t>
            </a:r>
            <a:r>
              <a:rPr lang="en-US" dirty="0"/>
              <a:t> </a:t>
            </a:r>
            <a:r>
              <a:rPr lang="en-US" dirty="0" err="1"/>
              <a:t>ein</a:t>
            </a:r>
            <a:r>
              <a:rPr lang="en-US" dirty="0"/>
              <a:t> </a:t>
            </a:r>
            <a:r>
              <a:rPr lang="en-US" dirty="0" err="1"/>
              <a:t>tiefes</a:t>
            </a:r>
            <a:r>
              <a:rPr lang="en-US" dirty="0"/>
              <a:t> </a:t>
            </a:r>
            <a:r>
              <a:rPr lang="en-US" dirty="0" err="1"/>
              <a:t>Verständnis</a:t>
            </a:r>
            <a:r>
              <a:rPr lang="en-US" dirty="0"/>
              <a:t>.</a:t>
            </a:r>
          </a:p>
          <a:p>
            <a:endParaRPr lang="en-US" dirty="0"/>
          </a:p>
          <a:p>
            <a:r>
              <a:rPr lang="en-US" dirty="0"/>
              <a:t>Internet was “information overflow”, know we get feature/tool/app/attention overflow. But we crave meaning.</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70</a:t>
            </a:fld>
            <a:endParaRPr lang="de-DE" dirty="0"/>
          </a:p>
        </p:txBody>
      </p:sp>
    </p:spTree>
    <p:extLst>
      <p:ext uri="{BB962C8B-B14F-4D97-AF65-F5344CB8AC3E}">
        <p14:creationId xmlns:p14="http://schemas.microsoft.com/office/powerpoint/2010/main" val="284040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27023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Kurze</a:t>
            </a:r>
            <a:r>
              <a:rPr lang="en-US" dirty="0"/>
              <a:t> </a:t>
            </a:r>
            <a:r>
              <a:rPr lang="en-US" dirty="0" err="1"/>
              <a:t>Abfrage</a:t>
            </a:r>
            <a:r>
              <a:rPr lang="en-US" dirty="0"/>
              <a:t> </a:t>
            </a:r>
            <a:r>
              <a:rPr lang="en-US" dirty="0" err="1"/>
              <a:t>mit</a:t>
            </a:r>
            <a:r>
              <a:rPr lang="en-US" dirty="0"/>
              <a:t> </a:t>
            </a:r>
            <a:r>
              <a:rPr lang="en-US" dirty="0" err="1"/>
              <a:t>Handzeichen</a:t>
            </a:r>
            <a:r>
              <a:rPr lang="en-US" dirty="0"/>
              <a:t> …/</a:t>
            </a:r>
            <a:r>
              <a:rPr lang="en-US" dirty="0" err="1"/>
              <a:t>Aufstehen</a:t>
            </a:r>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72</a:t>
            </a:fld>
            <a:endParaRPr lang="de-DE" dirty="0"/>
          </a:p>
        </p:txBody>
      </p:sp>
    </p:spTree>
    <p:extLst>
      <p:ext uri="{BB962C8B-B14F-4D97-AF65-F5344CB8AC3E}">
        <p14:creationId xmlns:p14="http://schemas.microsoft.com/office/powerpoint/2010/main" val="318324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 visualize the current state, we need</a:t>
            </a:r>
            <a:br>
              <a:rPr lang="en-US" dirty="0"/>
            </a:br>
            <a:r>
              <a:rPr lang="en-US" dirty="0"/>
              <a:t>a reference we understand better</a:t>
            </a:r>
          </a:p>
          <a:p>
            <a:r>
              <a:rPr lang="en-US" dirty="0"/>
              <a:t>Let’s talk about computers</a:t>
            </a:r>
          </a:p>
          <a:p>
            <a:pPr lvl="1"/>
            <a:r>
              <a:rPr lang="en-US" dirty="0"/>
              <a:t>That’s the current level of LLMs</a:t>
            </a:r>
          </a:p>
          <a:p>
            <a:pPr lvl="1"/>
            <a:r>
              <a:rPr lang="en-US" dirty="0"/>
              <a:t>Awesome at it’s time, but a relict from</a:t>
            </a:r>
            <a:br>
              <a:rPr lang="en-US" dirty="0"/>
            </a:br>
            <a:r>
              <a:rPr lang="en-US" dirty="0"/>
              <a:t>retrospective</a:t>
            </a:r>
          </a:p>
          <a:p>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7</a:t>
            </a:fld>
            <a:endParaRPr lang="de-DE" dirty="0"/>
          </a:p>
        </p:txBody>
      </p:sp>
    </p:spTree>
    <p:extLst>
      <p:ext uri="{BB962C8B-B14F-4D97-AF65-F5344CB8AC3E}">
        <p14:creationId xmlns:p14="http://schemas.microsoft.com/office/powerpoint/2010/main" val="19871417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Machine repeats </a:t>
            </a:r>
            <a:r>
              <a:rPr lang="en-US" dirty="0" err="1"/>
              <a:t>sth</a:t>
            </a:r>
            <a:r>
              <a:rPr lang="en-US" dirty="0"/>
              <a:t> that is brilliantly defined. Perfect control. </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73</a:t>
            </a:fld>
            <a:endParaRPr lang="de-DE" dirty="0"/>
          </a:p>
        </p:txBody>
      </p:sp>
    </p:spTree>
    <p:extLst>
      <p:ext uri="{BB962C8B-B14F-4D97-AF65-F5344CB8AC3E}">
        <p14:creationId xmlns:p14="http://schemas.microsoft.com/office/powerpoint/2010/main" val="29020589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Competence is the ability to apply intelligence</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74</a:t>
            </a:fld>
            <a:endParaRPr lang="de-DE" dirty="0"/>
          </a:p>
        </p:txBody>
      </p:sp>
    </p:spTree>
    <p:extLst>
      <p:ext uri="{BB962C8B-B14F-4D97-AF65-F5344CB8AC3E}">
        <p14:creationId xmlns:p14="http://schemas.microsoft.com/office/powerpoint/2010/main" val="15764721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Machine repeats </a:t>
            </a:r>
            <a:r>
              <a:rPr lang="en-US" dirty="0" err="1"/>
              <a:t>sth</a:t>
            </a:r>
            <a:r>
              <a:rPr lang="en-US" dirty="0"/>
              <a:t> that is brilliantly defined. Perfect control. No “competence”, because it’s fixed or frozen</a:t>
            </a:r>
          </a:p>
          <a:p>
            <a:endParaRPr lang="en-US" dirty="0"/>
          </a:p>
          <a:p>
            <a:r>
              <a:rPr lang="en-US" dirty="0"/>
              <a:t>Regulation is the mechanism for competence</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75</a:t>
            </a:fld>
            <a:endParaRPr lang="de-DE" dirty="0"/>
          </a:p>
        </p:txBody>
      </p:sp>
    </p:spTree>
    <p:extLst>
      <p:ext uri="{BB962C8B-B14F-4D97-AF65-F5344CB8AC3E}">
        <p14:creationId xmlns:p14="http://schemas.microsoft.com/office/powerpoint/2010/main" val="8080420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Reframing!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Gemischte</a:t>
            </a:r>
            <a:r>
              <a:rPr lang="en-US" dirty="0"/>
              <a:t> </a:t>
            </a:r>
            <a:r>
              <a:rPr lang="en-US" dirty="0" err="1"/>
              <a:t>Szenarien</a:t>
            </a:r>
            <a:r>
              <a:rPr lang="en-US" dirty="0"/>
              <a:t>: </a:t>
            </a:r>
            <a:r>
              <a:rPr lang="en-US" dirty="0" err="1"/>
              <a:t>Automatisierung</a:t>
            </a:r>
            <a:r>
              <a:rPr lang="en-US" dirty="0"/>
              <a:t> </a:t>
            </a:r>
            <a:r>
              <a:rPr lang="en-US" dirty="0" err="1"/>
              <a:t>immer</a:t>
            </a:r>
            <a:r>
              <a:rPr lang="en-US" dirty="0"/>
              <a:t> </a:t>
            </a:r>
            <a:r>
              <a:rPr lang="en-US" dirty="0" err="1"/>
              <a:t>mehr</a:t>
            </a:r>
            <a:r>
              <a:rPr lang="en-US" dirty="0"/>
              <a:t> KI, </a:t>
            </a:r>
            <a:r>
              <a:rPr lang="en-US" dirty="0" err="1"/>
              <a:t>aber</a:t>
            </a:r>
            <a:r>
              <a:rPr lang="en-US" dirty="0"/>
              <a:t> Mensch </a:t>
            </a:r>
            <a:r>
              <a:rPr lang="en-US" dirty="0" err="1"/>
              <a:t>Haftung</a:t>
            </a:r>
            <a:r>
              <a:rPr lang="en-US" dirty="0"/>
              <a:t>, </a:t>
            </a:r>
            <a:r>
              <a:rPr lang="en-US" dirty="0" err="1"/>
              <a:t>Ethik</a:t>
            </a:r>
            <a:r>
              <a:rPr lang="en-US" dirty="0"/>
              <a:t>, </a:t>
            </a:r>
            <a:r>
              <a:rPr lang="en-US" dirty="0" err="1"/>
              <a:t>Risikonlyse</a:t>
            </a:r>
            <a:r>
              <a:rPr lang="en-US" dirty="0"/>
              <a:t>, </a:t>
            </a:r>
            <a:r>
              <a:rPr lang="en-US" dirty="0" err="1"/>
              <a:t>Kontext</a:t>
            </a:r>
            <a:r>
              <a:rPr lang="en-US" dirty="0"/>
              <a:t> … Den </a:t>
            </a:r>
            <a:r>
              <a:rPr lang="en-US" dirty="0" err="1"/>
              <a:t>Nutzen</a:t>
            </a:r>
            <a:r>
              <a:rPr lang="en-US" dirty="0"/>
              <a:t> verstehen</a:t>
            </a:r>
          </a:p>
          <a:p>
            <a:endParaRPr lang="de-DE" dirty="0"/>
          </a:p>
        </p:txBody>
      </p:sp>
    </p:spTree>
    <p:extLst>
      <p:ext uri="{BB962C8B-B14F-4D97-AF65-F5344CB8AC3E}">
        <p14:creationId xmlns:p14="http://schemas.microsoft.com/office/powerpoint/2010/main" val="4072072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Technological literacy is the ability to effectively use, manage, evaluate, and understand technology to accomplish tasks and solve problems.</a:t>
            </a:r>
            <a:endParaRPr lang="de-DE" dirty="0"/>
          </a:p>
        </p:txBody>
      </p:sp>
    </p:spTree>
    <p:extLst>
      <p:ext uri="{BB962C8B-B14F-4D97-AF65-F5344CB8AC3E}">
        <p14:creationId xmlns:p14="http://schemas.microsoft.com/office/powerpoint/2010/main" val="11410514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Technological literacy is the ability to effectively use, manage, evaluate, and understand technology to accomplish tasks and solve problems.</a:t>
            </a:r>
            <a:endParaRPr lang="de-DE" dirty="0"/>
          </a:p>
        </p:txBody>
      </p:sp>
    </p:spTree>
    <p:extLst>
      <p:ext uri="{BB962C8B-B14F-4D97-AF65-F5344CB8AC3E}">
        <p14:creationId xmlns:p14="http://schemas.microsoft.com/office/powerpoint/2010/main" val="42542813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26253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r>
              <a:rPr lang="en-US" dirty="0"/>
              <a:t>But in slow motion. What we usually don’t notice, because it happens slowly and subtly, is presented here in a condensed form.</a:t>
            </a:r>
          </a:p>
          <a:p>
            <a:pPr lvl="1"/>
            <a:r>
              <a:rPr lang="en-US" dirty="0"/>
              <a:t>Suddenly, the dysfunction becomes visible.</a:t>
            </a:r>
          </a:p>
          <a:p>
            <a:pPr lvl="1"/>
            <a:r>
              <a:rPr lang="en-US" dirty="0"/>
              <a:t>So what is the internal optimization of competitive models?</a:t>
            </a:r>
          </a:p>
          <a:p>
            <a:endParaRPr lang="en-US" dirty="0"/>
          </a:p>
        </p:txBody>
      </p:sp>
    </p:spTree>
    <p:extLst>
      <p:ext uri="{BB962C8B-B14F-4D97-AF65-F5344CB8AC3E}">
        <p14:creationId xmlns:p14="http://schemas.microsoft.com/office/powerpoint/2010/main" val="28530310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Technological literacy is the ability to effectively use, manage, evaluate, and understand technology to accomplish tasks and solve problems.</a:t>
            </a:r>
          </a:p>
          <a:p>
            <a:endParaRPr lang="en-US" dirty="0"/>
          </a:p>
          <a:p>
            <a:r>
              <a:rPr lang="en-US" dirty="0"/>
              <a:t>Leadership is the opposite from Feudalism! Not power and obedience, but leading and following (the difference is cohesion; inside and outside are aligned)</a:t>
            </a:r>
            <a:endParaRPr lang="de-DE" dirty="0"/>
          </a:p>
        </p:txBody>
      </p:sp>
    </p:spTree>
    <p:extLst>
      <p:ext uri="{BB962C8B-B14F-4D97-AF65-F5344CB8AC3E}">
        <p14:creationId xmlns:p14="http://schemas.microsoft.com/office/powerpoint/2010/main" val="20401883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Losing our purpose means compensation … numbing of the loss</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86</a:t>
            </a:fld>
            <a:endParaRPr lang="de-DE" dirty="0"/>
          </a:p>
        </p:txBody>
      </p:sp>
    </p:spTree>
    <p:extLst>
      <p:ext uri="{BB962C8B-B14F-4D97-AF65-F5344CB8AC3E}">
        <p14:creationId xmlns:p14="http://schemas.microsoft.com/office/powerpoint/2010/main" val="21426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Not a single presentation without AI today … we see the difference to last year …</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8</a:t>
            </a:fld>
            <a:endParaRPr lang="de-DE" dirty="0"/>
          </a:p>
        </p:txBody>
      </p:sp>
    </p:spTree>
    <p:extLst>
      <p:ext uri="{BB962C8B-B14F-4D97-AF65-F5344CB8AC3E}">
        <p14:creationId xmlns:p14="http://schemas.microsoft.com/office/powerpoint/2010/main" val="35767831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5130244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Clinging to </a:t>
            </a:r>
            <a:r>
              <a:rPr lang="en-US" dirty="0" err="1"/>
              <a:t>sth</a:t>
            </a:r>
            <a:r>
              <a:rPr lang="en-US" dirty="0"/>
              <a:t> we never wanted</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89</a:t>
            </a:fld>
            <a:endParaRPr lang="de-DE" dirty="0"/>
          </a:p>
        </p:txBody>
      </p:sp>
    </p:spTree>
    <p:extLst>
      <p:ext uri="{BB962C8B-B14F-4D97-AF65-F5344CB8AC3E}">
        <p14:creationId xmlns:p14="http://schemas.microsoft.com/office/powerpoint/2010/main" val="25674484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Clinging to </a:t>
            </a:r>
            <a:r>
              <a:rPr lang="en-US" dirty="0" err="1"/>
              <a:t>sth</a:t>
            </a:r>
            <a:r>
              <a:rPr lang="en-US" dirty="0"/>
              <a:t> we never wanted</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90</a:t>
            </a:fld>
            <a:endParaRPr lang="de-DE" dirty="0"/>
          </a:p>
        </p:txBody>
      </p:sp>
    </p:spTree>
    <p:extLst>
      <p:ext uri="{BB962C8B-B14F-4D97-AF65-F5344CB8AC3E}">
        <p14:creationId xmlns:p14="http://schemas.microsoft.com/office/powerpoint/2010/main" val="4238898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Machine repeats </a:t>
            </a:r>
            <a:r>
              <a:rPr lang="en-US" dirty="0" err="1"/>
              <a:t>sth</a:t>
            </a:r>
            <a:r>
              <a:rPr lang="en-US" dirty="0"/>
              <a:t> that is brilliantly defined. Perfect control. </a:t>
            </a:r>
          </a:p>
        </p:txBody>
      </p:sp>
      <p:sp>
        <p:nvSpPr>
          <p:cNvPr id="4" name="Foliennummernplatzhalter 3"/>
          <p:cNvSpPr>
            <a:spLocks noGrp="1"/>
          </p:cNvSpPr>
          <p:nvPr>
            <p:ph type="sldNum" sz="quarter" idx="5"/>
          </p:nvPr>
        </p:nvSpPr>
        <p:spPr/>
        <p:txBody>
          <a:bodyPr/>
          <a:lstStyle/>
          <a:p>
            <a:pPr rtl="0"/>
            <a:fld id="{C37D7554-D10C-4E29-B8E6-BB7111FA614F}" type="slidenum">
              <a:rPr lang="de-DE" smtClean="0"/>
              <a:t>92</a:t>
            </a:fld>
            <a:endParaRPr lang="de-DE" dirty="0"/>
          </a:p>
        </p:txBody>
      </p:sp>
    </p:spTree>
    <p:extLst>
      <p:ext uri="{BB962C8B-B14F-4D97-AF65-F5344CB8AC3E}">
        <p14:creationId xmlns:p14="http://schemas.microsoft.com/office/powerpoint/2010/main" val="3106753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psychologischen Grundbedürfnisse sind Verbundenheit und Gestalt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Self-Actualization is just the means for Community-Actualization (it’s not a value in itself)</a:t>
            </a:r>
          </a:p>
          <a:p>
            <a:r>
              <a:rPr lang="de-DE" dirty="0" err="1"/>
              <a:t>ung</a:t>
            </a:r>
            <a:r>
              <a:rPr lang="de-DE" dirty="0"/>
              <a:t>.</a:t>
            </a:r>
          </a:p>
        </p:txBody>
      </p:sp>
    </p:spTree>
    <p:extLst>
      <p:ext uri="{BB962C8B-B14F-4D97-AF65-F5344CB8AC3E}">
        <p14:creationId xmlns:p14="http://schemas.microsoft.com/office/powerpoint/2010/main" val="8090146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2487869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3102297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4432284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1797741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Jane </a:t>
            </a:r>
          </a:p>
        </p:txBody>
      </p:sp>
    </p:spTree>
    <p:extLst>
      <p:ext uri="{BB962C8B-B14F-4D97-AF65-F5344CB8AC3E}">
        <p14:creationId xmlns:p14="http://schemas.microsoft.com/office/powerpoint/2010/main" val="3366979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C37D7554-D10C-4E29-B8E6-BB7111FA614F}" type="slidenum">
              <a:rPr lang="de-DE" smtClean="0"/>
              <a:t>11</a:t>
            </a:fld>
            <a:endParaRPr lang="de-DE" dirty="0"/>
          </a:p>
        </p:txBody>
      </p:sp>
    </p:spTree>
    <p:extLst>
      <p:ext uri="{BB962C8B-B14F-4D97-AF65-F5344CB8AC3E}">
        <p14:creationId xmlns:p14="http://schemas.microsoft.com/office/powerpoint/2010/main" val="12123426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4547734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Da </a:t>
            </a:r>
            <a:r>
              <a:rPr lang="en-US" dirty="0" err="1"/>
              <a:t>noch</a:t>
            </a:r>
            <a:r>
              <a:rPr lang="en-US" dirty="0"/>
              <a:t> </a:t>
            </a:r>
            <a:r>
              <a:rPr lang="en-US" dirty="0" err="1"/>
              <a:t>ein</a:t>
            </a:r>
            <a:r>
              <a:rPr lang="en-US" dirty="0"/>
              <a:t> Bild :)</a:t>
            </a:r>
          </a:p>
          <a:p>
            <a:r>
              <a:rPr lang="en-US" dirty="0" err="1"/>
              <a:t>Wir</a:t>
            </a:r>
            <a:r>
              <a:rPr lang="en-US" dirty="0"/>
              <a:t> </a:t>
            </a:r>
            <a:r>
              <a:rPr lang="en-US" dirty="0" err="1"/>
              <a:t>können</a:t>
            </a:r>
            <a:r>
              <a:rPr lang="en-US" dirty="0"/>
              <a:t> </a:t>
            </a:r>
            <a:r>
              <a:rPr lang="en-US" dirty="0" err="1"/>
              <a:t>jetzt</a:t>
            </a:r>
            <a:r>
              <a:rPr lang="en-US" dirty="0"/>
              <a:t> </a:t>
            </a:r>
            <a:r>
              <a:rPr lang="en-US" dirty="0" err="1"/>
              <a:t>nicht</a:t>
            </a:r>
            <a:r>
              <a:rPr lang="en-US" dirty="0"/>
              <a:t> auf alle </a:t>
            </a:r>
            <a:r>
              <a:rPr lang="en-US" dirty="0" err="1"/>
              <a:t>Daten</a:t>
            </a:r>
            <a:r>
              <a:rPr lang="en-US" dirty="0"/>
              <a:t> </a:t>
            </a:r>
            <a:r>
              <a:rPr lang="en-US" dirty="0" err="1"/>
              <a:t>eingehen</a:t>
            </a:r>
            <a:r>
              <a:rPr lang="en-US" dirty="0"/>
              <a:t>, </a:t>
            </a:r>
            <a:r>
              <a:rPr lang="en-US" dirty="0" err="1"/>
              <a:t>aber</a:t>
            </a:r>
            <a:r>
              <a:rPr lang="en-US" dirty="0"/>
              <a:t> </a:t>
            </a:r>
            <a:r>
              <a:rPr lang="en-US" dirty="0" err="1"/>
              <a:t>wir</a:t>
            </a:r>
            <a:r>
              <a:rPr lang="en-US" dirty="0"/>
              <a:t> </a:t>
            </a:r>
            <a:r>
              <a:rPr lang="en-US" dirty="0" err="1"/>
              <a:t>sollten</a:t>
            </a:r>
            <a:r>
              <a:rPr lang="en-US" dirty="0"/>
              <a:t> </a:t>
            </a:r>
            <a:r>
              <a:rPr lang="en-US" dirty="0" err="1"/>
              <a:t>aktuell</a:t>
            </a:r>
            <a:r>
              <a:rPr lang="en-US" dirty="0"/>
              <a:t> </a:t>
            </a:r>
            <a:r>
              <a:rPr lang="en-US" dirty="0" err="1"/>
              <a:t>bei</a:t>
            </a:r>
            <a:r>
              <a:rPr lang="en-US" dirty="0"/>
              <a:t> 10-15h/</a:t>
            </a:r>
            <a:r>
              <a:rPr lang="en-US" dirty="0" err="1"/>
              <a:t>Woche</a:t>
            </a:r>
            <a:r>
              <a:rPr lang="en-US" dirty="0"/>
              <a:t> </a:t>
            </a:r>
            <a:r>
              <a:rPr lang="en-US" dirty="0" err="1"/>
              <a:t>Familienarbeitszeit</a:t>
            </a:r>
            <a:r>
              <a:rPr lang="en-US" dirty="0"/>
              <a:t> </a:t>
            </a:r>
            <a:r>
              <a:rPr lang="en-US" dirty="0" err="1"/>
              <a:t>liegen</a:t>
            </a:r>
            <a:r>
              <a:rPr lang="en-US" dirty="0"/>
              <a:t>, </a:t>
            </a:r>
            <a:r>
              <a:rPr lang="en-US" dirty="0" err="1"/>
              <a:t>wenn</a:t>
            </a:r>
            <a:r>
              <a:rPr lang="en-US" dirty="0"/>
              <a:t> es </a:t>
            </a:r>
            <a:r>
              <a:rPr lang="en-US" dirty="0" err="1"/>
              <a:t>nicht</a:t>
            </a:r>
            <a:r>
              <a:rPr lang="en-US" dirty="0"/>
              <a:t> die </a:t>
            </a:r>
            <a:r>
              <a:rPr lang="en-US" dirty="0" err="1"/>
              <a:t>Entkopplung</a:t>
            </a:r>
            <a:r>
              <a:rPr lang="en-US" dirty="0"/>
              <a:t> in den 70ern </a:t>
            </a:r>
            <a:r>
              <a:rPr lang="en-US" dirty="0" err="1"/>
              <a:t>gegeben</a:t>
            </a:r>
            <a:r>
              <a:rPr lang="en-US" dirty="0"/>
              <a:t> </a:t>
            </a:r>
            <a:r>
              <a:rPr lang="en-US" dirty="0" err="1"/>
              <a:t>hätte</a:t>
            </a:r>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103</a:t>
            </a:fld>
            <a:endParaRPr lang="de-DE" dirty="0"/>
          </a:p>
        </p:txBody>
      </p:sp>
    </p:spTree>
    <p:extLst>
      <p:ext uri="{BB962C8B-B14F-4D97-AF65-F5344CB8AC3E}">
        <p14:creationId xmlns:p14="http://schemas.microsoft.com/office/powerpoint/2010/main" val="24160744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rtl="0"/>
            <a:fld id="{C37D7554-D10C-4E29-B8E6-BB7111FA614F}" type="slidenum">
              <a:rPr lang="de-DE" smtClean="0"/>
              <a:t>104</a:t>
            </a:fld>
            <a:endParaRPr lang="de-DE" dirty="0"/>
          </a:p>
        </p:txBody>
      </p:sp>
    </p:spTree>
    <p:extLst>
      <p:ext uri="{BB962C8B-B14F-4D97-AF65-F5344CB8AC3E}">
        <p14:creationId xmlns:p14="http://schemas.microsoft.com/office/powerpoint/2010/main" val="10120214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OrgIQ.org </a:t>
            </a:r>
            <a:r>
              <a:rPr lang="en-US" dirty="0" err="1"/>
              <a:t>passt</a:t>
            </a:r>
            <a:r>
              <a:rPr lang="en-US" dirty="0"/>
              <a:t> </a:t>
            </a:r>
            <a:r>
              <a:rPr lang="en-US" dirty="0" err="1"/>
              <a:t>hier</a:t>
            </a:r>
            <a:r>
              <a:rPr lang="en-US" dirty="0"/>
              <a:t> </a:t>
            </a:r>
            <a:r>
              <a:rPr lang="en-US" dirty="0" err="1"/>
              <a:t>perfekt</a:t>
            </a:r>
            <a:r>
              <a:rPr lang="en-US" dirty="0"/>
              <a:t>, </a:t>
            </a:r>
            <a:r>
              <a:rPr lang="en-US" dirty="0" err="1"/>
              <a:t>weil</a:t>
            </a:r>
            <a:r>
              <a:rPr lang="en-US" dirty="0"/>
              <a:t> </a:t>
            </a:r>
            <a:r>
              <a:rPr lang="en-US" dirty="0" err="1"/>
              <a:t>dein</a:t>
            </a:r>
            <a:r>
              <a:rPr lang="en-US" dirty="0"/>
              <a:t> Ansatz </a:t>
            </a:r>
            <a:r>
              <a:rPr lang="en-US" dirty="0" err="1"/>
              <a:t>genau</a:t>
            </a:r>
            <a:r>
              <a:rPr lang="en-US" dirty="0"/>
              <a:t> </a:t>
            </a:r>
            <a:r>
              <a:rPr lang="en-US" dirty="0" err="1"/>
              <a:t>diese</a:t>
            </a:r>
            <a:r>
              <a:rPr lang="en-US" dirty="0"/>
              <a:t> </a:t>
            </a:r>
            <a:r>
              <a:rPr lang="en-US" dirty="0" err="1"/>
              <a:t>Architektur</a:t>
            </a:r>
            <a:r>
              <a:rPr lang="en-US" dirty="0"/>
              <a:t> für </a:t>
            </a:r>
            <a:r>
              <a:rPr lang="en-US" dirty="0" err="1"/>
              <a:t>menschenzentrierte</a:t>
            </a:r>
            <a:r>
              <a:rPr lang="en-US" dirty="0"/>
              <a:t> </a:t>
            </a:r>
            <a:r>
              <a:rPr lang="en-US" dirty="0" err="1"/>
              <a:t>Organisationen</a:t>
            </a:r>
            <a:r>
              <a:rPr lang="en-US" dirty="0"/>
              <a:t> </a:t>
            </a:r>
            <a:r>
              <a:rPr lang="en-US" dirty="0" err="1"/>
              <a:t>liefert</a:t>
            </a:r>
            <a:r>
              <a:rPr lang="en-US" dirty="0"/>
              <a:t>. KI </a:t>
            </a:r>
            <a:r>
              <a:rPr lang="en-US" dirty="0" err="1"/>
              <a:t>wird</a:t>
            </a:r>
            <a:r>
              <a:rPr lang="en-US" dirty="0"/>
              <a:t> </a:t>
            </a:r>
            <a:r>
              <a:rPr lang="en-US" dirty="0" err="1"/>
              <a:t>sozusagen</a:t>
            </a:r>
            <a:r>
              <a:rPr lang="en-US" dirty="0"/>
              <a:t> die </a:t>
            </a:r>
            <a:r>
              <a:rPr lang="en-US" dirty="0" err="1"/>
              <a:t>Maschinenebene</a:t>
            </a:r>
            <a:r>
              <a:rPr lang="en-US" dirty="0"/>
              <a:t>, die Menschen </a:t>
            </a:r>
            <a:r>
              <a:rPr lang="en-US" dirty="0" err="1"/>
              <a:t>endlich</a:t>
            </a:r>
            <a:r>
              <a:rPr lang="en-US" dirty="0"/>
              <a:t> </a:t>
            </a:r>
            <a:r>
              <a:rPr lang="en-US" dirty="0" err="1"/>
              <a:t>davon</a:t>
            </a:r>
            <a:r>
              <a:rPr lang="en-US" dirty="0"/>
              <a:t> </a:t>
            </a:r>
            <a:r>
              <a:rPr lang="en-US" dirty="0" err="1"/>
              <a:t>entlastet</a:t>
            </a:r>
            <a:r>
              <a:rPr lang="en-US" dirty="0"/>
              <a:t>, </a:t>
            </a:r>
            <a:r>
              <a:rPr lang="en-US" dirty="0" err="1"/>
              <a:t>selbst</a:t>
            </a:r>
            <a:r>
              <a:rPr lang="en-US" dirty="0"/>
              <a:t> </a:t>
            </a:r>
            <a:r>
              <a:rPr lang="en-US" dirty="0" err="1"/>
              <a:t>Maschinen</a:t>
            </a:r>
            <a:r>
              <a:rPr lang="en-US" dirty="0"/>
              <a:t> sein </a:t>
            </a:r>
            <a:r>
              <a:rPr lang="en-US" dirty="0" err="1"/>
              <a:t>zu</a:t>
            </a:r>
            <a:r>
              <a:rPr lang="en-US" dirty="0"/>
              <a:t> </a:t>
            </a:r>
            <a:r>
              <a:rPr lang="en-US" dirty="0" err="1"/>
              <a:t>müssen</a:t>
            </a:r>
            <a:r>
              <a:rPr lang="en-US" dirty="0"/>
              <a:t>.</a:t>
            </a:r>
          </a:p>
          <a:p>
            <a:endParaRPr lang="de-DE" dirty="0"/>
          </a:p>
        </p:txBody>
      </p:sp>
    </p:spTree>
    <p:extLst>
      <p:ext uri="{BB962C8B-B14F-4D97-AF65-F5344CB8AC3E}">
        <p14:creationId xmlns:p14="http://schemas.microsoft.com/office/powerpoint/2010/main" val="17002262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2670888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C37D7554-D10C-4E29-B8E6-BB7111FA614F}" type="slidenum">
              <a:rPr lang="de-DE" smtClean="0"/>
              <a:t>108</a:t>
            </a:fld>
            <a:endParaRPr lang="de-DE" dirty="0"/>
          </a:p>
        </p:txBody>
      </p:sp>
    </p:spTree>
    <p:extLst>
      <p:ext uri="{BB962C8B-B14F-4D97-AF65-F5344CB8AC3E}">
        <p14:creationId xmlns:p14="http://schemas.microsoft.com/office/powerpoint/2010/main" val="12641640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173878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6030567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9528340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5256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8075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rtlCol="0" anchor="b">
            <a:normAutofit/>
          </a:bodyPr>
          <a:lstStyle>
            <a:lvl1pPr>
              <a:defRPr lang="de-DE" sz="6000">
                <a:solidFill>
                  <a:schemeClr val="accent2"/>
                </a:solidFill>
              </a:defRPr>
            </a:lvl1pPr>
          </a:lstStyle>
          <a:p>
            <a:pPr rtl="0"/>
            <a:r>
              <a:rPr lang="de-DE" dirty="0"/>
              <a:t>Titel durch Klicken hinzufügen</a:t>
            </a:r>
          </a:p>
        </p:txBody>
      </p:sp>
      <p:pic>
        <p:nvPicPr>
          <p:cNvPr id="6" name="Grafik 5" descr="Ein Bild, das orange, Kunst, Licht enthält.&#10;&#10;KI-generierte Inhalte können fehlerhaft sein.">
            <a:extLst>
              <a:ext uri="{FF2B5EF4-FFF2-40B4-BE49-F238E27FC236}">
                <a16:creationId xmlns:a16="http://schemas.microsoft.com/office/drawing/2014/main" id="{DBBEF8C7-A6E6-253B-B391-ECC1BE8D1D64}"/>
              </a:ext>
            </a:extLst>
          </p:cNvPr>
          <p:cNvPicPr>
            <a:picLocks noChangeAspect="1"/>
          </p:cNvPicPr>
          <p:nvPr userDrawn="1"/>
        </p:nvPicPr>
        <p:blipFill>
          <a:blip r:embed="rId2"/>
          <a:stretch>
            <a:fillRect/>
          </a:stretch>
        </p:blipFill>
        <p:spPr>
          <a:xfrm>
            <a:off x="1299844" y="304946"/>
            <a:ext cx="2509197" cy="963582"/>
          </a:xfrm>
          <a:prstGeom prst="rect">
            <a:avLst/>
          </a:prstGeom>
        </p:spPr>
      </p:pic>
      <p:grpSp>
        <p:nvGrpSpPr>
          <p:cNvPr id="18" name="Gruppieren 17">
            <a:extLst>
              <a:ext uri="{FF2B5EF4-FFF2-40B4-BE49-F238E27FC236}">
                <a16:creationId xmlns:a16="http://schemas.microsoft.com/office/drawing/2014/main" id="{4DEA2439-DEC1-4372-6E4B-1EEEC4067767}"/>
              </a:ext>
            </a:extLst>
          </p:cNvPr>
          <p:cNvGrpSpPr/>
          <p:nvPr userDrawn="1"/>
        </p:nvGrpSpPr>
        <p:grpSpPr>
          <a:xfrm>
            <a:off x="41031" y="41034"/>
            <a:ext cx="12067003" cy="6787656"/>
            <a:chOff x="41031" y="41034"/>
            <a:chExt cx="12067003" cy="6787656"/>
          </a:xfrm>
        </p:grpSpPr>
        <p:sp>
          <p:nvSpPr>
            <p:cNvPr id="14" name="Textfeld 13">
              <a:extLst>
                <a:ext uri="{FF2B5EF4-FFF2-40B4-BE49-F238E27FC236}">
                  <a16:creationId xmlns:a16="http://schemas.microsoft.com/office/drawing/2014/main" id="{3B60438F-AB09-1C81-DA1A-8541CD5A91BC}"/>
                </a:ext>
              </a:extLst>
            </p:cNvPr>
            <p:cNvSpPr txBox="1"/>
            <p:nvPr userDrawn="1"/>
          </p:nvSpPr>
          <p:spPr>
            <a:xfrm>
              <a:off x="11093013" y="41034"/>
              <a:ext cx="1015021" cy="1569660"/>
            </a:xfrm>
            <a:prstGeom prst="rect">
              <a:avLst/>
            </a:prstGeom>
            <a:noFill/>
          </p:spPr>
          <p:txBody>
            <a:bodyPr wrap="none" rtlCol="0">
              <a:spAutoFit/>
            </a:bodyPr>
            <a:lstStyle/>
            <a:p>
              <a:r>
                <a:rPr lang="en-US" sz="9600" b="1" spc="-1600" baseline="0" dirty="0">
                  <a:solidFill>
                    <a:schemeClr val="accent2">
                      <a:lumMod val="40000"/>
                      <a:lumOff val="60000"/>
                    </a:schemeClr>
                  </a:solidFill>
                  <a:latin typeface="Candara" panose="020E0502030303020204" pitchFamily="34" charset="0"/>
                </a:rPr>
                <a:t>&lt;&lt;</a:t>
              </a:r>
            </a:p>
          </p:txBody>
        </p:sp>
        <p:sp>
          <p:nvSpPr>
            <p:cNvPr id="17" name="Textfeld 16">
              <a:extLst>
                <a:ext uri="{FF2B5EF4-FFF2-40B4-BE49-F238E27FC236}">
                  <a16:creationId xmlns:a16="http://schemas.microsoft.com/office/drawing/2014/main" id="{498D2AF2-60B4-73E3-41E0-D3AD1A4A509A}"/>
                </a:ext>
              </a:extLst>
            </p:cNvPr>
            <p:cNvSpPr txBox="1"/>
            <p:nvPr userDrawn="1"/>
          </p:nvSpPr>
          <p:spPr>
            <a:xfrm>
              <a:off x="41031" y="5259030"/>
              <a:ext cx="1015021" cy="1569660"/>
            </a:xfrm>
            <a:prstGeom prst="rect">
              <a:avLst/>
            </a:prstGeom>
            <a:noFill/>
          </p:spPr>
          <p:txBody>
            <a:bodyPr wrap="none" rtlCol="0">
              <a:spAutoFit/>
            </a:bodyPr>
            <a:lstStyle/>
            <a:p>
              <a:r>
                <a:rPr lang="en-US" sz="9600" b="1" spc="-1600" baseline="0" dirty="0">
                  <a:solidFill>
                    <a:schemeClr val="accent2">
                      <a:lumMod val="40000"/>
                      <a:lumOff val="60000"/>
                    </a:schemeClr>
                  </a:solidFill>
                  <a:latin typeface="Candara" panose="020E0502030303020204" pitchFamily="34" charset="0"/>
                </a:rPr>
                <a:t>&gt;&gt;</a:t>
              </a:r>
            </a:p>
          </p:txBody>
        </p:sp>
      </p:grpSp>
      <p:pic>
        <p:nvPicPr>
          <p:cNvPr id="2" name="Grafik 1">
            <a:extLst>
              <a:ext uri="{FF2B5EF4-FFF2-40B4-BE49-F238E27FC236}">
                <a16:creationId xmlns:a16="http://schemas.microsoft.com/office/drawing/2014/main" id="{E9150C3B-2311-86A5-CBD5-6D68D3A416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06367" y="6475419"/>
            <a:ext cx="886247" cy="310076"/>
          </a:xfrm>
          <a:prstGeom prst="rect">
            <a:avLst/>
          </a:prstGeom>
        </p:spPr>
      </p:pic>
      <p:sp>
        <p:nvSpPr>
          <p:cNvPr id="3" name="Textfeld 2">
            <a:extLst>
              <a:ext uri="{FF2B5EF4-FFF2-40B4-BE49-F238E27FC236}">
                <a16:creationId xmlns:a16="http://schemas.microsoft.com/office/drawing/2014/main" id="{FF019287-4C0A-D881-AAB7-145A064A3E89}"/>
              </a:ext>
            </a:extLst>
          </p:cNvPr>
          <p:cNvSpPr txBox="1"/>
          <p:nvPr userDrawn="1"/>
        </p:nvSpPr>
        <p:spPr>
          <a:xfrm>
            <a:off x="9893646" y="6522735"/>
            <a:ext cx="607859" cy="215444"/>
          </a:xfrm>
          <a:prstGeom prst="rect">
            <a:avLst/>
          </a:prstGeom>
          <a:noFill/>
        </p:spPr>
        <p:txBody>
          <a:bodyPr wrap="none" rtlCol="0">
            <a:spAutoFit/>
          </a:bodyPr>
          <a:lstStyle/>
          <a:p>
            <a:r>
              <a:rPr kumimoji="0" lang="en-US" sz="800" b="0" i="0" u="none" strike="noStrike" kern="1200" cap="none" spc="0" normalizeH="0" baseline="0" noProof="0" dirty="0">
                <a:ln>
                  <a:noFill/>
                </a:ln>
                <a:solidFill>
                  <a:srgbClr val="565C5E"/>
                </a:solidFill>
                <a:effectLst/>
                <a:uLnTx/>
                <a:uFillTx/>
                <a:latin typeface="Verdana" pitchFamily="34" charset="0"/>
                <a:ea typeface="+mn-ea"/>
                <a:cs typeface="+mn-cs"/>
              </a:rPr>
              <a:t>[Status]</a:t>
            </a:r>
            <a:endParaRPr lang="en-US" dirty="0"/>
          </a:p>
        </p:txBody>
      </p:sp>
    </p:spTree>
    <p:extLst>
      <p:ext uri="{BB962C8B-B14F-4D97-AF65-F5344CB8AC3E}">
        <p14:creationId xmlns:p14="http://schemas.microsoft.com/office/powerpoint/2010/main" val="17845559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Sign">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158C6E49-59EB-08A3-ACD7-E5FAF1C6329A}"/>
              </a:ext>
            </a:extLst>
          </p:cNvPr>
          <p:cNvSpPr txBox="1"/>
          <p:nvPr userDrawn="1"/>
        </p:nvSpPr>
        <p:spPr>
          <a:xfrm>
            <a:off x="7735595" y="170230"/>
            <a:ext cx="3175869" cy="5786199"/>
          </a:xfrm>
          <a:prstGeom prst="rect">
            <a:avLst/>
          </a:prstGeom>
          <a:noFill/>
        </p:spPr>
        <p:txBody>
          <a:bodyPr wrap="none" rtlCol="0">
            <a:spAutoFit/>
          </a:bodyPr>
          <a:lstStyle/>
          <a:p>
            <a:r>
              <a:rPr lang="en-US" sz="37000" b="1" spc="-7000" baseline="0" dirty="0">
                <a:solidFill>
                  <a:srgbClr val="F8CBAD"/>
                </a:solidFill>
                <a:latin typeface="Candara" panose="020E0502030303020204" pitchFamily="34" charset="0"/>
              </a:rPr>
              <a:t>&lt;&lt;</a:t>
            </a:r>
          </a:p>
        </p:txBody>
      </p:sp>
      <p:sp>
        <p:nvSpPr>
          <p:cNvPr id="7" name="Titel 6">
            <a:extLst>
              <a:ext uri="{FF2B5EF4-FFF2-40B4-BE49-F238E27FC236}">
                <a16:creationId xmlns:a16="http://schemas.microsoft.com/office/drawing/2014/main" id="{75B3424C-4925-A7F7-02CD-84526B2E22EF}"/>
              </a:ext>
            </a:extLst>
          </p:cNvPr>
          <p:cNvSpPr>
            <a:spLocks noGrp="1"/>
          </p:cNvSpPr>
          <p:nvPr>
            <p:ph type="title" hasCustomPrompt="1"/>
          </p:nvPr>
        </p:nvSpPr>
        <p:spPr>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r>
              <a:rPr lang="de-DE" dirty="0"/>
              <a:t>Titel durch Klicken hinzufügen</a:t>
            </a:r>
          </a:p>
        </p:txBody>
      </p:sp>
      <p:sp>
        <p:nvSpPr>
          <p:cNvPr id="14" name="Textplatzhalter 9">
            <a:extLst>
              <a:ext uri="{FF2B5EF4-FFF2-40B4-BE49-F238E27FC236}">
                <a16:creationId xmlns:a16="http://schemas.microsoft.com/office/drawing/2014/main" id="{DF1C3FA8-8986-B00B-FE62-9FFB9816AB08}"/>
              </a:ext>
            </a:extLst>
          </p:cNvPr>
          <p:cNvSpPr>
            <a:spLocks noGrp="1"/>
          </p:cNvSpPr>
          <p:nvPr>
            <p:ph type="body" sz="quarter" idx="16"/>
          </p:nvPr>
        </p:nvSpPr>
        <p:spPr>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pic>
        <p:nvPicPr>
          <p:cNvPr id="4" name="Grafik 3" descr="Ein Bild, das orange, Kunst, Licht enthält.&#10;&#10;KI-generierte Inhalte können fehlerhaft sein.">
            <a:extLst>
              <a:ext uri="{FF2B5EF4-FFF2-40B4-BE49-F238E27FC236}">
                <a16:creationId xmlns:a16="http://schemas.microsoft.com/office/drawing/2014/main" id="{1E272E0B-0C21-A144-D959-9E87A1C04D50}"/>
              </a:ext>
            </a:extLst>
          </p:cNvPr>
          <p:cNvPicPr>
            <a:picLocks noChangeAspect="1"/>
          </p:cNvPicPr>
          <p:nvPr userDrawn="1"/>
        </p:nvPicPr>
        <p:blipFill>
          <a:blip r:embed="rId2"/>
          <a:stretch>
            <a:fillRect/>
          </a:stretch>
        </p:blipFill>
        <p:spPr>
          <a:xfrm>
            <a:off x="10102156" y="170230"/>
            <a:ext cx="1922585" cy="738311"/>
          </a:xfrm>
          <a:prstGeom prst="rect">
            <a:avLst/>
          </a:prstGeom>
        </p:spPr>
      </p:pic>
      <p:sp>
        <p:nvSpPr>
          <p:cNvPr id="8" name="Foliennummernplatzhalter 5">
            <a:extLst>
              <a:ext uri="{FF2B5EF4-FFF2-40B4-BE49-F238E27FC236}">
                <a16:creationId xmlns:a16="http://schemas.microsoft.com/office/drawing/2014/main" id="{CFD6BA4D-1566-4A1C-B0CD-75E9A9A71B94}"/>
              </a:ext>
            </a:extLst>
          </p:cNvPr>
          <p:cNvSpPr txBox="1">
            <a:spLocks/>
          </p:cNvSpPr>
          <p:nvPr userDrawn="1"/>
        </p:nvSpPr>
        <p:spPr>
          <a:xfrm>
            <a:off x="-31601" y="6383215"/>
            <a:ext cx="476641" cy="293077"/>
          </a:xfrm>
          <a:prstGeom prst="rect">
            <a:avLst/>
          </a:prstGeom>
        </p:spPr>
        <p:txBody>
          <a:bodyPr vert="horz" lIns="0" tIns="45720" rIns="0" bIns="45720" rtlCol="0" anchor="t" anchorCtr="0"/>
          <a:lstStyle>
            <a:defPPr rtl="0">
              <a:defRPr lang="de-DE"/>
            </a:defPPr>
            <a:lvl1pPr marL="0" algn="l" defTabSz="914400" rtl="0" eaLnBrk="1" latinLnBrk="0" hangingPunct="1">
              <a:defRPr lang="de-DE" sz="1200" b="1" kern="1200" spc="150" baseline="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a:lstStyle>
          <a:p>
            <a:pPr algn="r"/>
            <a:fld id="{18D65601-5AE2-46FC-B138-694DDD2B510D}" type="slidenum">
              <a:rPr lang="de-DE" smtClean="0"/>
              <a:pPr algn="r"/>
              <a:t>‹Nr.›</a:t>
            </a:fld>
            <a:endParaRPr lang="de-DE" dirty="0"/>
          </a:p>
        </p:txBody>
      </p:sp>
      <p:sp>
        <p:nvSpPr>
          <p:cNvPr id="3" name="Inhaltsplatzhalter 7">
            <a:extLst>
              <a:ext uri="{FF2B5EF4-FFF2-40B4-BE49-F238E27FC236}">
                <a16:creationId xmlns:a16="http://schemas.microsoft.com/office/drawing/2014/main" id="{8A490252-2FFA-931D-599E-65031D619E4B}"/>
              </a:ext>
            </a:extLst>
          </p:cNvPr>
          <p:cNvSpPr>
            <a:spLocks noGrp="1"/>
          </p:cNvSpPr>
          <p:nvPr>
            <p:ph sz="quarter" idx="12" hasCustomPrompt="1"/>
          </p:nvPr>
        </p:nvSpPr>
        <p:spPr>
          <a:xfrm>
            <a:off x="803275" y="1635362"/>
            <a:ext cx="10909299" cy="4689238"/>
          </a:xfrm>
        </p:spPr>
        <p:txBody>
          <a:bodyPr lIns="0" tIns="0" rIns="0" bIns="0" rtlCol="0">
            <a:normAutofit/>
          </a:bodyPr>
          <a:lstStyle>
            <a:lvl1pPr marL="252000" indent="-252000">
              <a:lnSpc>
                <a:spcPct val="90000"/>
              </a:lnSpc>
              <a:spcBef>
                <a:spcPts val="0"/>
              </a:spcBef>
              <a:spcAft>
                <a:spcPts val="600"/>
              </a:spcAft>
              <a:buFont typeface="Wingdings 3" panose="05040102010807070707" pitchFamily="18" charset="2"/>
              <a:buChar char=""/>
              <a:defRPr lang="de-DE" sz="2000"/>
            </a:lvl1pPr>
            <a:lvl2pPr marL="504000" indent="-252000">
              <a:lnSpc>
                <a:spcPct val="90000"/>
              </a:lnSpc>
              <a:spcBef>
                <a:spcPts val="0"/>
              </a:spcBef>
              <a:spcAft>
                <a:spcPts val="600"/>
              </a:spcAft>
              <a:buFont typeface="Wingdings 3" panose="05040102010807070707" pitchFamily="18" charset="2"/>
              <a:buChar char=""/>
              <a:defRPr lang="de-DE" sz="1800"/>
            </a:lvl2pPr>
            <a:lvl3pPr marL="756000" indent="-252000">
              <a:spcBef>
                <a:spcPts val="0"/>
              </a:spcBef>
              <a:spcAft>
                <a:spcPts val="600"/>
              </a:spcAft>
              <a:buFont typeface="Wingdings 3" panose="05040102010807070707" pitchFamily="18" charset="2"/>
              <a:buChar char=""/>
              <a:defRPr lang="de-DE" sz="1800"/>
            </a:lvl3pPr>
            <a:lvl4pPr marL="1008000" indent="-252000">
              <a:spcBef>
                <a:spcPts val="0"/>
              </a:spcBef>
              <a:spcAft>
                <a:spcPts val="600"/>
              </a:spcAft>
              <a:buFont typeface="Wingdings 3" panose="05040102010807070707" pitchFamily="18" charset="2"/>
              <a:buChar char=""/>
              <a:defRPr lang="de-DE" sz="1600"/>
            </a:lvl4pPr>
            <a:lvl5pPr marL="1260000" indent="-252000">
              <a:spcBef>
                <a:spcPts val="0"/>
              </a:spcBef>
              <a:spcAft>
                <a:spcPts val="600"/>
              </a:spcAft>
              <a:buFont typeface="Wingdings 3" panose="05040102010807070707" pitchFamily="18" charset="2"/>
              <a:buChar char=""/>
              <a:defRPr lang="de-DE" sz="1600"/>
            </a:lvl5pPr>
          </a:lstStyle>
          <a:p>
            <a:pPr lvl="0" rtl="0"/>
            <a:r>
              <a:rPr lang="de-DE" dirty="0"/>
              <a:t>Klicken, um Inhalt hinzuzufügen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spTree>
    <p:extLst>
      <p:ext uri="{BB962C8B-B14F-4D97-AF65-F5344CB8AC3E}">
        <p14:creationId xmlns:p14="http://schemas.microsoft.com/office/powerpoint/2010/main" val="687583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79" userDrawn="1">
          <p15:clr>
            <a:srgbClr val="FBAE40"/>
          </p15:clr>
        </p15:guide>
        <p15:guide id="4" pos="7378" userDrawn="1">
          <p15:clr>
            <a:srgbClr val="FBAE40"/>
          </p15:clr>
        </p15:guide>
        <p15:guide id="5" pos="50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Teal_Sign">
    <p:bg>
      <p:bgPr>
        <a:solidFill>
          <a:srgbClr val="DAF3F2"/>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158C6E49-59EB-08A3-ACD7-E5FAF1C6329A}"/>
              </a:ext>
            </a:extLst>
          </p:cNvPr>
          <p:cNvSpPr txBox="1"/>
          <p:nvPr userDrawn="1"/>
        </p:nvSpPr>
        <p:spPr>
          <a:xfrm>
            <a:off x="7735595" y="170230"/>
            <a:ext cx="3175869" cy="5786199"/>
          </a:xfrm>
          <a:prstGeom prst="rect">
            <a:avLst/>
          </a:prstGeom>
          <a:noFill/>
        </p:spPr>
        <p:txBody>
          <a:bodyPr wrap="none" rtlCol="0">
            <a:spAutoFit/>
          </a:bodyPr>
          <a:lstStyle/>
          <a:p>
            <a:r>
              <a:rPr lang="en-US" sz="37000" b="1" spc="-7000" baseline="0" dirty="0">
                <a:solidFill>
                  <a:srgbClr val="B8E6E6"/>
                </a:solidFill>
                <a:latin typeface="Candara" panose="020E0502030303020204" pitchFamily="34" charset="0"/>
              </a:rPr>
              <a:t>&lt;&lt;</a:t>
            </a:r>
          </a:p>
        </p:txBody>
      </p:sp>
      <p:sp>
        <p:nvSpPr>
          <p:cNvPr id="7" name="Titel 6">
            <a:extLst>
              <a:ext uri="{FF2B5EF4-FFF2-40B4-BE49-F238E27FC236}">
                <a16:creationId xmlns:a16="http://schemas.microsoft.com/office/drawing/2014/main" id="{75B3424C-4925-A7F7-02CD-84526B2E22EF}"/>
              </a:ext>
            </a:extLst>
          </p:cNvPr>
          <p:cNvSpPr>
            <a:spLocks noGrp="1"/>
          </p:cNvSpPr>
          <p:nvPr>
            <p:ph type="title" hasCustomPrompt="1"/>
          </p:nvPr>
        </p:nvSpPr>
        <p:spPr>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r>
              <a:rPr lang="de-DE" dirty="0"/>
              <a:t>Titel durch Klicken hinzufügen</a:t>
            </a:r>
          </a:p>
        </p:txBody>
      </p:sp>
      <p:sp>
        <p:nvSpPr>
          <p:cNvPr id="14" name="Textplatzhalter 9">
            <a:extLst>
              <a:ext uri="{FF2B5EF4-FFF2-40B4-BE49-F238E27FC236}">
                <a16:creationId xmlns:a16="http://schemas.microsoft.com/office/drawing/2014/main" id="{DF1C3FA8-8986-B00B-FE62-9FFB9816AB08}"/>
              </a:ext>
            </a:extLst>
          </p:cNvPr>
          <p:cNvSpPr>
            <a:spLocks noGrp="1"/>
          </p:cNvSpPr>
          <p:nvPr>
            <p:ph type="body" sz="quarter" idx="16"/>
          </p:nvPr>
        </p:nvSpPr>
        <p:spPr>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pic>
        <p:nvPicPr>
          <p:cNvPr id="4" name="Grafik 3" descr="Ein Bild, das orange, Kunst, Licht enthält.&#10;&#10;KI-generierte Inhalte können fehlerhaft sein.">
            <a:extLst>
              <a:ext uri="{FF2B5EF4-FFF2-40B4-BE49-F238E27FC236}">
                <a16:creationId xmlns:a16="http://schemas.microsoft.com/office/drawing/2014/main" id="{1E272E0B-0C21-A144-D959-9E87A1C04D50}"/>
              </a:ext>
            </a:extLst>
          </p:cNvPr>
          <p:cNvPicPr>
            <a:picLocks noChangeAspect="1"/>
          </p:cNvPicPr>
          <p:nvPr userDrawn="1"/>
        </p:nvPicPr>
        <p:blipFill>
          <a:blip r:embed="rId2"/>
          <a:stretch>
            <a:fillRect/>
          </a:stretch>
        </p:blipFill>
        <p:spPr>
          <a:xfrm>
            <a:off x="10102156" y="170230"/>
            <a:ext cx="1922585" cy="738311"/>
          </a:xfrm>
          <a:prstGeom prst="rect">
            <a:avLst/>
          </a:prstGeom>
        </p:spPr>
      </p:pic>
      <p:sp>
        <p:nvSpPr>
          <p:cNvPr id="3" name="Foliennummernplatzhalter 5">
            <a:extLst>
              <a:ext uri="{FF2B5EF4-FFF2-40B4-BE49-F238E27FC236}">
                <a16:creationId xmlns:a16="http://schemas.microsoft.com/office/drawing/2014/main" id="{968EEEF1-5C86-F898-B57A-22B19068C194}"/>
              </a:ext>
            </a:extLst>
          </p:cNvPr>
          <p:cNvSpPr txBox="1">
            <a:spLocks/>
          </p:cNvSpPr>
          <p:nvPr userDrawn="1"/>
        </p:nvSpPr>
        <p:spPr>
          <a:xfrm>
            <a:off x="-31601" y="6383215"/>
            <a:ext cx="476641" cy="293077"/>
          </a:xfrm>
          <a:prstGeom prst="rect">
            <a:avLst/>
          </a:prstGeom>
        </p:spPr>
        <p:txBody>
          <a:bodyPr vert="horz" lIns="0" tIns="45720" rIns="0" bIns="45720" rtlCol="0" anchor="t" anchorCtr="0"/>
          <a:lstStyle>
            <a:defPPr rtl="0">
              <a:defRPr lang="de-DE"/>
            </a:defPPr>
            <a:lvl1pPr marL="0" algn="l" defTabSz="914400" rtl="0" eaLnBrk="1" latinLnBrk="0" hangingPunct="1">
              <a:defRPr lang="de-DE" sz="1200" b="1" kern="1200" spc="150" baseline="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a:lstStyle>
          <a:p>
            <a:pPr algn="r"/>
            <a:fld id="{18D65601-5AE2-46FC-B138-694DDD2B510D}" type="slidenum">
              <a:rPr lang="de-DE" smtClean="0"/>
              <a:pPr algn="r"/>
              <a:t>‹Nr.›</a:t>
            </a:fld>
            <a:endParaRPr lang="de-DE" dirty="0"/>
          </a:p>
        </p:txBody>
      </p:sp>
      <p:sp>
        <p:nvSpPr>
          <p:cNvPr id="5" name="Inhaltsplatzhalter 7">
            <a:extLst>
              <a:ext uri="{FF2B5EF4-FFF2-40B4-BE49-F238E27FC236}">
                <a16:creationId xmlns:a16="http://schemas.microsoft.com/office/drawing/2014/main" id="{250F5654-5D5A-3741-44ED-2B428C93C81C}"/>
              </a:ext>
            </a:extLst>
          </p:cNvPr>
          <p:cNvSpPr>
            <a:spLocks noGrp="1"/>
          </p:cNvSpPr>
          <p:nvPr>
            <p:ph sz="quarter" idx="12" hasCustomPrompt="1"/>
          </p:nvPr>
        </p:nvSpPr>
        <p:spPr>
          <a:xfrm>
            <a:off x="803275" y="1635362"/>
            <a:ext cx="10909299" cy="4689238"/>
          </a:xfrm>
        </p:spPr>
        <p:txBody>
          <a:bodyPr lIns="0" tIns="0" rIns="0" bIns="0" rtlCol="0">
            <a:normAutofit/>
          </a:bodyPr>
          <a:lstStyle>
            <a:lvl1pPr marL="252000" indent="-252000">
              <a:lnSpc>
                <a:spcPct val="90000"/>
              </a:lnSpc>
              <a:spcBef>
                <a:spcPts val="0"/>
              </a:spcBef>
              <a:spcAft>
                <a:spcPts val="600"/>
              </a:spcAft>
              <a:buClr>
                <a:schemeClr val="accent1"/>
              </a:buClr>
              <a:buFont typeface="Wingdings 3" panose="05040102010807070707" pitchFamily="18" charset="2"/>
              <a:buChar char=""/>
              <a:defRPr lang="de-DE" sz="2000"/>
            </a:lvl1pPr>
            <a:lvl2pPr marL="504000" indent="-252000">
              <a:lnSpc>
                <a:spcPct val="90000"/>
              </a:lnSpc>
              <a:spcBef>
                <a:spcPts val="0"/>
              </a:spcBef>
              <a:spcAft>
                <a:spcPts val="600"/>
              </a:spcAft>
              <a:buClr>
                <a:schemeClr val="accent1"/>
              </a:buClr>
              <a:buFont typeface="Wingdings 3" panose="05040102010807070707" pitchFamily="18" charset="2"/>
              <a:buChar char=""/>
              <a:defRPr lang="de-DE" sz="1800"/>
            </a:lvl2pPr>
            <a:lvl3pPr marL="756000" indent="-252000">
              <a:spcBef>
                <a:spcPts val="0"/>
              </a:spcBef>
              <a:spcAft>
                <a:spcPts val="600"/>
              </a:spcAft>
              <a:buClr>
                <a:schemeClr val="accent1"/>
              </a:buClr>
              <a:buFont typeface="Wingdings 3" panose="05040102010807070707" pitchFamily="18" charset="2"/>
              <a:buChar char=""/>
              <a:defRPr lang="de-DE" sz="1800"/>
            </a:lvl3pPr>
            <a:lvl4pPr marL="1008000" indent="-252000">
              <a:spcBef>
                <a:spcPts val="0"/>
              </a:spcBef>
              <a:spcAft>
                <a:spcPts val="600"/>
              </a:spcAft>
              <a:buClr>
                <a:schemeClr val="accent1"/>
              </a:buClr>
              <a:buFont typeface="Wingdings 3" panose="05040102010807070707" pitchFamily="18" charset="2"/>
              <a:buChar char=""/>
              <a:defRPr lang="de-DE" sz="1600"/>
            </a:lvl4pPr>
            <a:lvl5pPr marL="1260000" indent="-252000">
              <a:spcBef>
                <a:spcPts val="0"/>
              </a:spcBef>
              <a:spcAft>
                <a:spcPts val="600"/>
              </a:spcAft>
              <a:buClr>
                <a:schemeClr val="accent1"/>
              </a:buClr>
              <a:buFont typeface="Wingdings 3" panose="05040102010807070707" pitchFamily="18" charset="2"/>
              <a:buChar char=""/>
              <a:defRPr lang="de-DE" sz="1600"/>
            </a:lvl5pPr>
          </a:lstStyle>
          <a:p>
            <a:pPr lvl="0" rtl="0"/>
            <a:r>
              <a:rPr lang="de-DE" dirty="0"/>
              <a:t>Klicken, um Inhalt hinzuzufügen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spTree>
    <p:extLst>
      <p:ext uri="{BB962C8B-B14F-4D97-AF65-F5344CB8AC3E}">
        <p14:creationId xmlns:p14="http://schemas.microsoft.com/office/powerpoint/2010/main" val="21343558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79" userDrawn="1">
          <p15:clr>
            <a:srgbClr val="FBAE40"/>
          </p15:clr>
        </p15:guide>
        <p15:guide id="4" pos="7378" userDrawn="1">
          <p15:clr>
            <a:srgbClr val="FBAE40"/>
          </p15:clr>
        </p15:guide>
        <p15:guide id="5" pos="50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White_Sign">
    <p:bg>
      <p:bgPr>
        <a:solidFill>
          <a:schemeClr val="bg1"/>
        </a:solidFill>
        <a:effectLst/>
      </p:bgPr>
    </p:bg>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815BBFD-7683-3374-68D6-6F99418AE5EE}"/>
              </a:ext>
            </a:extLst>
          </p:cNvPr>
          <p:cNvSpPr txBox="1"/>
          <p:nvPr userDrawn="1"/>
        </p:nvSpPr>
        <p:spPr>
          <a:xfrm>
            <a:off x="7735595" y="170230"/>
            <a:ext cx="3175869" cy="5786199"/>
          </a:xfrm>
          <a:prstGeom prst="rect">
            <a:avLst/>
          </a:prstGeom>
          <a:noFill/>
        </p:spPr>
        <p:txBody>
          <a:bodyPr wrap="none" rtlCol="0">
            <a:spAutoFit/>
          </a:bodyPr>
          <a:lstStyle/>
          <a:p>
            <a:r>
              <a:rPr lang="en-US" sz="37000" b="1" spc="-7000" baseline="0" dirty="0">
                <a:solidFill>
                  <a:schemeClr val="accent2">
                    <a:lumMod val="20000"/>
                    <a:lumOff val="80000"/>
                  </a:schemeClr>
                </a:solidFill>
                <a:latin typeface="Candara" panose="020E0502030303020204" pitchFamily="34" charset="0"/>
              </a:rPr>
              <a:t>&lt;&lt;</a:t>
            </a:r>
          </a:p>
        </p:txBody>
      </p:sp>
      <p:sp>
        <p:nvSpPr>
          <p:cNvPr id="2" name="Titel 6">
            <a:extLst>
              <a:ext uri="{FF2B5EF4-FFF2-40B4-BE49-F238E27FC236}">
                <a16:creationId xmlns:a16="http://schemas.microsoft.com/office/drawing/2014/main" id="{D411B060-C0D3-86E9-E21D-E8F487A8B5BE}"/>
              </a:ext>
            </a:extLst>
          </p:cNvPr>
          <p:cNvSpPr>
            <a:spLocks noGrp="1"/>
          </p:cNvSpPr>
          <p:nvPr>
            <p:ph type="title" hasCustomPrompt="1"/>
          </p:nvPr>
        </p:nvSpPr>
        <p:spPr>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r>
              <a:rPr lang="de-DE" dirty="0"/>
              <a:t>Titel durch Klicken hinzufügen</a:t>
            </a:r>
          </a:p>
        </p:txBody>
      </p:sp>
      <p:sp>
        <p:nvSpPr>
          <p:cNvPr id="4" name="Textplatzhalter 9">
            <a:extLst>
              <a:ext uri="{FF2B5EF4-FFF2-40B4-BE49-F238E27FC236}">
                <a16:creationId xmlns:a16="http://schemas.microsoft.com/office/drawing/2014/main" id="{CD0F842A-3C77-D65C-4C09-C2A003C87F7A}"/>
              </a:ext>
            </a:extLst>
          </p:cNvPr>
          <p:cNvSpPr>
            <a:spLocks noGrp="1"/>
          </p:cNvSpPr>
          <p:nvPr>
            <p:ph type="body" sz="quarter" idx="16"/>
          </p:nvPr>
        </p:nvSpPr>
        <p:spPr>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pic>
        <p:nvPicPr>
          <p:cNvPr id="7" name="Grafik 6" descr="Ein Bild, das orange, Kunst, Licht enthält.&#10;&#10;KI-generierte Inhalte können fehlerhaft sein.">
            <a:extLst>
              <a:ext uri="{FF2B5EF4-FFF2-40B4-BE49-F238E27FC236}">
                <a16:creationId xmlns:a16="http://schemas.microsoft.com/office/drawing/2014/main" id="{6F4428A5-BE8C-4E92-C253-95D4A16E132C}"/>
              </a:ext>
            </a:extLst>
          </p:cNvPr>
          <p:cNvPicPr>
            <a:picLocks noChangeAspect="1"/>
          </p:cNvPicPr>
          <p:nvPr userDrawn="1"/>
        </p:nvPicPr>
        <p:blipFill>
          <a:blip r:embed="rId2"/>
          <a:stretch>
            <a:fillRect/>
          </a:stretch>
        </p:blipFill>
        <p:spPr>
          <a:xfrm>
            <a:off x="10102156" y="170230"/>
            <a:ext cx="1922585" cy="738311"/>
          </a:xfrm>
          <a:prstGeom prst="rect">
            <a:avLst/>
          </a:prstGeom>
        </p:spPr>
      </p:pic>
      <p:sp>
        <p:nvSpPr>
          <p:cNvPr id="12" name="Foliennummernplatzhalter 5">
            <a:extLst>
              <a:ext uri="{FF2B5EF4-FFF2-40B4-BE49-F238E27FC236}">
                <a16:creationId xmlns:a16="http://schemas.microsoft.com/office/drawing/2014/main" id="{59E0839B-3F18-84F0-69FB-08E432411F14}"/>
              </a:ext>
            </a:extLst>
          </p:cNvPr>
          <p:cNvSpPr txBox="1">
            <a:spLocks/>
          </p:cNvSpPr>
          <p:nvPr userDrawn="1"/>
        </p:nvSpPr>
        <p:spPr>
          <a:xfrm>
            <a:off x="-31601" y="6383215"/>
            <a:ext cx="476641" cy="293077"/>
          </a:xfrm>
          <a:prstGeom prst="rect">
            <a:avLst/>
          </a:prstGeom>
        </p:spPr>
        <p:txBody>
          <a:bodyPr vert="horz" lIns="0" tIns="45720" rIns="0" bIns="45720" rtlCol="0" anchor="t" anchorCtr="0"/>
          <a:lstStyle>
            <a:defPPr rtl="0">
              <a:defRPr lang="de-DE"/>
            </a:defPPr>
            <a:lvl1pPr marL="0" algn="l" defTabSz="914400" rtl="0" eaLnBrk="1" latinLnBrk="0" hangingPunct="1">
              <a:defRPr lang="de-DE" sz="1200" b="1" kern="1200" spc="150" baseline="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a:lstStyle>
          <a:p>
            <a:pPr algn="r"/>
            <a:fld id="{18D65601-5AE2-46FC-B138-694DDD2B510D}" type="slidenum">
              <a:rPr lang="de-DE" smtClean="0"/>
              <a:pPr algn="r"/>
              <a:t>‹Nr.›</a:t>
            </a:fld>
            <a:endParaRPr lang="de-DE" dirty="0"/>
          </a:p>
        </p:txBody>
      </p:sp>
      <p:sp>
        <p:nvSpPr>
          <p:cNvPr id="5" name="Inhaltsplatzhalter 7">
            <a:extLst>
              <a:ext uri="{FF2B5EF4-FFF2-40B4-BE49-F238E27FC236}">
                <a16:creationId xmlns:a16="http://schemas.microsoft.com/office/drawing/2014/main" id="{1FE57D53-B6B6-A473-2EB6-6BE6D6200927}"/>
              </a:ext>
            </a:extLst>
          </p:cNvPr>
          <p:cNvSpPr>
            <a:spLocks noGrp="1"/>
          </p:cNvSpPr>
          <p:nvPr>
            <p:ph sz="quarter" idx="12" hasCustomPrompt="1"/>
          </p:nvPr>
        </p:nvSpPr>
        <p:spPr>
          <a:xfrm>
            <a:off x="814314" y="1635362"/>
            <a:ext cx="10898260" cy="4689238"/>
          </a:xfrm>
        </p:spPr>
        <p:txBody>
          <a:bodyPr lIns="0" tIns="0" rIns="0" bIns="0" rtlCol="0">
            <a:normAutofit/>
          </a:bodyPr>
          <a:lstStyle>
            <a:lvl1pPr marL="252000" indent="-252000">
              <a:lnSpc>
                <a:spcPct val="90000"/>
              </a:lnSpc>
              <a:spcBef>
                <a:spcPts val="0"/>
              </a:spcBef>
              <a:spcAft>
                <a:spcPts val="600"/>
              </a:spcAft>
              <a:buFont typeface="Wingdings 3" panose="05040102010807070707" pitchFamily="18" charset="2"/>
              <a:buChar char=""/>
              <a:defRPr lang="de-DE" sz="2000"/>
            </a:lvl1pPr>
            <a:lvl2pPr marL="504000" indent="-252000">
              <a:lnSpc>
                <a:spcPct val="90000"/>
              </a:lnSpc>
              <a:spcBef>
                <a:spcPts val="0"/>
              </a:spcBef>
              <a:spcAft>
                <a:spcPts val="600"/>
              </a:spcAft>
              <a:buFont typeface="Wingdings 3" panose="05040102010807070707" pitchFamily="18" charset="2"/>
              <a:buChar char=""/>
              <a:defRPr lang="de-DE" sz="1800"/>
            </a:lvl2pPr>
            <a:lvl3pPr marL="756000" indent="-252000">
              <a:spcBef>
                <a:spcPts val="0"/>
              </a:spcBef>
              <a:spcAft>
                <a:spcPts val="600"/>
              </a:spcAft>
              <a:buFont typeface="Wingdings 3" panose="05040102010807070707" pitchFamily="18" charset="2"/>
              <a:buChar char=""/>
              <a:defRPr lang="de-DE" sz="1800"/>
            </a:lvl3pPr>
            <a:lvl4pPr marL="1008000" indent="-252000">
              <a:spcBef>
                <a:spcPts val="0"/>
              </a:spcBef>
              <a:spcAft>
                <a:spcPts val="600"/>
              </a:spcAft>
              <a:buFont typeface="Wingdings 3" panose="05040102010807070707" pitchFamily="18" charset="2"/>
              <a:buChar char=""/>
              <a:defRPr lang="de-DE" sz="1600"/>
            </a:lvl4pPr>
            <a:lvl5pPr marL="1260000" indent="-252000">
              <a:spcBef>
                <a:spcPts val="0"/>
              </a:spcBef>
              <a:spcAft>
                <a:spcPts val="600"/>
              </a:spcAft>
              <a:buFont typeface="Wingdings 3" panose="05040102010807070707" pitchFamily="18" charset="2"/>
              <a:buChar char=""/>
              <a:defRPr lang="de-DE" sz="1600"/>
            </a:lvl5pPr>
          </a:lstStyle>
          <a:p>
            <a:pPr lvl="0" rtl="0"/>
            <a:r>
              <a:rPr lang="de-DE" dirty="0"/>
              <a:t>Klicken, um Inhalt hinzuzufügen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spTree>
    <p:extLst>
      <p:ext uri="{BB962C8B-B14F-4D97-AF65-F5344CB8AC3E}">
        <p14:creationId xmlns:p14="http://schemas.microsoft.com/office/powerpoint/2010/main" val="3669295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White_SignTeal">
    <p:bg>
      <p:bgPr>
        <a:solidFill>
          <a:schemeClr val="bg1"/>
        </a:solidFill>
        <a:effectLst/>
      </p:bgPr>
    </p:bg>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B815BBFD-7683-3374-68D6-6F99418AE5EE}"/>
              </a:ext>
            </a:extLst>
          </p:cNvPr>
          <p:cNvSpPr txBox="1"/>
          <p:nvPr userDrawn="1"/>
        </p:nvSpPr>
        <p:spPr>
          <a:xfrm>
            <a:off x="7735595" y="170230"/>
            <a:ext cx="3175869" cy="5786199"/>
          </a:xfrm>
          <a:prstGeom prst="rect">
            <a:avLst/>
          </a:prstGeom>
          <a:noFill/>
        </p:spPr>
        <p:txBody>
          <a:bodyPr wrap="none" rtlCol="0">
            <a:spAutoFit/>
          </a:bodyPr>
          <a:lstStyle/>
          <a:p>
            <a:r>
              <a:rPr lang="en-US" sz="37000" b="1" spc="-7000" baseline="0" dirty="0">
                <a:solidFill>
                  <a:srgbClr val="DAF3F2"/>
                </a:solidFill>
                <a:latin typeface="Candara" panose="020E0502030303020204" pitchFamily="34" charset="0"/>
              </a:rPr>
              <a:t>&lt;&lt;</a:t>
            </a:r>
          </a:p>
        </p:txBody>
      </p:sp>
      <p:sp>
        <p:nvSpPr>
          <p:cNvPr id="2" name="Titel 6">
            <a:extLst>
              <a:ext uri="{FF2B5EF4-FFF2-40B4-BE49-F238E27FC236}">
                <a16:creationId xmlns:a16="http://schemas.microsoft.com/office/drawing/2014/main" id="{D411B060-C0D3-86E9-E21D-E8F487A8B5BE}"/>
              </a:ext>
            </a:extLst>
          </p:cNvPr>
          <p:cNvSpPr>
            <a:spLocks noGrp="1"/>
          </p:cNvSpPr>
          <p:nvPr>
            <p:ph type="title" hasCustomPrompt="1"/>
          </p:nvPr>
        </p:nvSpPr>
        <p:spPr>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r>
              <a:rPr lang="de-DE" dirty="0"/>
              <a:t>Titel durch Klicken hinzufügen</a:t>
            </a:r>
          </a:p>
        </p:txBody>
      </p:sp>
      <p:sp>
        <p:nvSpPr>
          <p:cNvPr id="4" name="Textplatzhalter 9">
            <a:extLst>
              <a:ext uri="{FF2B5EF4-FFF2-40B4-BE49-F238E27FC236}">
                <a16:creationId xmlns:a16="http://schemas.microsoft.com/office/drawing/2014/main" id="{CD0F842A-3C77-D65C-4C09-C2A003C87F7A}"/>
              </a:ext>
            </a:extLst>
          </p:cNvPr>
          <p:cNvSpPr>
            <a:spLocks noGrp="1"/>
          </p:cNvSpPr>
          <p:nvPr>
            <p:ph type="body" sz="quarter" idx="16"/>
          </p:nvPr>
        </p:nvSpPr>
        <p:spPr>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pic>
        <p:nvPicPr>
          <p:cNvPr id="7" name="Grafik 6" descr="Ein Bild, das orange, Kunst, Licht enthält.&#10;&#10;KI-generierte Inhalte können fehlerhaft sein.">
            <a:extLst>
              <a:ext uri="{FF2B5EF4-FFF2-40B4-BE49-F238E27FC236}">
                <a16:creationId xmlns:a16="http://schemas.microsoft.com/office/drawing/2014/main" id="{6F4428A5-BE8C-4E92-C253-95D4A16E132C}"/>
              </a:ext>
            </a:extLst>
          </p:cNvPr>
          <p:cNvPicPr>
            <a:picLocks noChangeAspect="1"/>
          </p:cNvPicPr>
          <p:nvPr userDrawn="1"/>
        </p:nvPicPr>
        <p:blipFill>
          <a:blip r:embed="rId2"/>
          <a:stretch>
            <a:fillRect/>
          </a:stretch>
        </p:blipFill>
        <p:spPr>
          <a:xfrm>
            <a:off x="10102156" y="170230"/>
            <a:ext cx="1922585" cy="738311"/>
          </a:xfrm>
          <a:prstGeom prst="rect">
            <a:avLst/>
          </a:prstGeom>
        </p:spPr>
      </p:pic>
      <p:sp>
        <p:nvSpPr>
          <p:cNvPr id="5" name="Foliennummernplatzhalter 5">
            <a:extLst>
              <a:ext uri="{FF2B5EF4-FFF2-40B4-BE49-F238E27FC236}">
                <a16:creationId xmlns:a16="http://schemas.microsoft.com/office/drawing/2014/main" id="{E8FDEE16-A53F-DB7B-5BB1-4970DAD40F8A}"/>
              </a:ext>
            </a:extLst>
          </p:cNvPr>
          <p:cNvSpPr txBox="1">
            <a:spLocks/>
          </p:cNvSpPr>
          <p:nvPr userDrawn="1"/>
        </p:nvSpPr>
        <p:spPr>
          <a:xfrm>
            <a:off x="-31601" y="6383215"/>
            <a:ext cx="476641" cy="293077"/>
          </a:xfrm>
          <a:prstGeom prst="rect">
            <a:avLst/>
          </a:prstGeom>
        </p:spPr>
        <p:txBody>
          <a:bodyPr vert="horz" lIns="0" tIns="45720" rIns="0" bIns="45720" rtlCol="0" anchor="t" anchorCtr="0"/>
          <a:lstStyle>
            <a:defPPr rtl="0">
              <a:defRPr lang="de-DE"/>
            </a:defPPr>
            <a:lvl1pPr marL="0" algn="l" defTabSz="914400" rtl="0" eaLnBrk="1" latinLnBrk="0" hangingPunct="1">
              <a:defRPr lang="de-DE" sz="1200" b="1" kern="1200" spc="150" baseline="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a:lstStyle>
          <a:p>
            <a:pPr algn="r"/>
            <a:fld id="{18D65601-5AE2-46FC-B138-694DDD2B510D}" type="slidenum">
              <a:rPr lang="de-DE" smtClean="0"/>
              <a:pPr algn="r"/>
              <a:t>‹Nr.›</a:t>
            </a:fld>
            <a:endParaRPr lang="de-DE" dirty="0"/>
          </a:p>
        </p:txBody>
      </p:sp>
      <p:sp>
        <p:nvSpPr>
          <p:cNvPr id="8" name="Inhaltsplatzhalter 7">
            <a:extLst>
              <a:ext uri="{FF2B5EF4-FFF2-40B4-BE49-F238E27FC236}">
                <a16:creationId xmlns:a16="http://schemas.microsoft.com/office/drawing/2014/main" id="{6A300077-7C8D-81BF-A584-D847122A6AFA}"/>
              </a:ext>
            </a:extLst>
          </p:cNvPr>
          <p:cNvSpPr>
            <a:spLocks noGrp="1"/>
          </p:cNvSpPr>
          <p:nvPr>
            <p:ph sz="quarter" idx="12" hasCustomPrompt="1"/>
          </p:nvPr>
        </p:nvSpPr>
        <p:spPr>
          <a:xfrm>
            <a:off x="814314" y="1635362"/>
            <a:ext cx="10898260" cy="4689238"/>
          </a:xfrm>
        </p:spPr>
        <p:txBody>
          <a:bodyPr lIns="0" tIns="0" rIns="0" bIns="0" rtlCol="0">
            <a:normAutofit/>
          </a:bodyPr>
          <a:lstStyle>
            <a:lvl1pPr marL="252000" indent="-252000">
              <a:lnSpc>
                <a:spcPct val="90000"/>
              </a:lnSpc>
              <a:spcBef>
                <a:spcPts val="0"/>
              </a:spcBef>
              <a:spcAft>
                <a:spcPts val="600"/>
              </a:spcAft>
              <a:buClr>
                <a:schemeClr val="accent1"/>
              </a:buClr>
              <a:buFont typeface="Wingdings 3" panose="05040102010807070707" pitchFamily="18" charset="2"/>
              <a:buChar char=""/>
              <a:defRPr lang="de-DE" sz="2000"/>
            </a:lvl1pPr>
            <a:lvl2pPr marL="504000" indent="-252000">
              <a:lnSpc>
                <a:spcPct val="90000"/>
              </a:lnSpc>
              <a:spcBef>
                <a:spcPts val="0"/>
              </a:spcBef>
              <a:spcAft>
                <a:spcPts val="600"/>
              </a:spcAft>
              <a:buClr>
                <a:schemeClr val="accent1"/>
              </a:buClr>
              <a:buFont typeface="Wingdings 3" panose="05040102010807070707" pitchFamily="18" charset="2"/>
              <a:buChar char=""/>
              <a:defRPr lang="de-DE" sz="1800"/>
            </a:lvl2pPr>
            <a:lvl3pPr marL="756000" indent="-252000">
              <a:spcBef>
                <a:spcPts val="0"/>
              </a:spcBef>
              <a:spcAft>
                <a:spcPts val="600"/>
              </a:spcAft>
              <a:buClr>
                <a:schemeClr val="accent1"/>
              </a:buClr>
              <a:buFont typeface="Wingdings 3" panose="05040102010807070707" pitchFamily="18" charset="2"/>
              <a:buChar char=""/>
              <a:defRPr lang="de-DE" sz="1800"/>
            </a:lvl3pPr>
            <a:lvl4pPr marL="1008000" indent="-252000">
              <a:spcBef>
                <a:spcPts val="0"/>
              </a:spcBef>
              <a:spcAft>
                <a:spcPts val="600"/>
              </a:spcAft>
              <a:buClr>
                <a:schemeClr val="accent1"/>
              </a:buClr>
              <a:buFont typeface="Wingdings 3" panose="05040102010807070707" pitchFamily="18" charset="2"/>
              <a:buChar char=""/>
              <a:defRPr lang="de-DE" sz="1600"/>
            </a:lvl4pPr>
            <a:lvl5pPr marL="1260000" indent="-252000">
              <a:spcBef>
                <a:spcPts val="0"/>
              </a:spcBef>
              <a:spcAft>
                <a:spcPts val="600"/>
              </a:spcAft>
              <a:buClr>
                <a:schemeClr val="accent1"/>
              </a:buClr>
              <a:buFont typeface="Wingdings 3" panose="05040102010807070707" pitchFamily="18" charset="2"/>
              <a:buChar char=""/>
              <a:defRPr lang="de-DE" sz="1600"/>
            </a:lvl5pPr>
          </a:lstStyle>
          <a:p>
            <a:pPr lvl="0" rtl="0"/>
            <a:r>
              <a:rPr lang="de-DE" dirty="0"/>
              <a:t>Klicken, um Inhalt hinzuzufügen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spTree>
    <p:extLst>
      <p:ext uri="{BB962C8B-B14F-4D97-AF65-F5344CB8AC3E}">
        <p14:creationId xmlns:p14="http://schemas.microsoft.com/office/powerpoint/2010/main" val="17886716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mpty">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platzhalter 9">
            <a:extLst>
              <a:ext uri="{FF2B5EF4-FFF2-40B4-BE49-F238E27FC236}">
                <a16:creationId xmlns:a16="http://schemas.microsoft.com/office/drawing/2014/main" id="{D426B088-EF28-4D54-8FCA-F6EA52C837EB}"/>
              </a:ext>
            </a:extLst>
          </p:cNvPr>
          <p:cNvSpPr>
            <a:spLocks noGrp="1"/>
          </p:cNvSpPr>
          <p:nvPr>
            <p:ph type="body" sz="quarter" idx="16"/>
          </p:nvPr>
        </p:nvSpPr>
        <p:spPr>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689769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ty_Teal">
    <p:bg>
      <p:bgPr>
        <a:solidFill>
          <a:srgbClr val="DAF3F2"/>
        </a:solidFill>
        <a:effectLst/>
      </p:bgPr>
    </p:bg>
    <p:spTree>
      <p:nvGrpSpPr>
        <p:cNvPr id="1" name=""/>
        <p:cNvGrpSpPr/>
        <p:nvPr/>
      </p:nvGrpSpPr>
      <p:grpSpPr>
        <a:xfrm>
          <a:off x="0" y="0"/>
          <a:ext cx="0" cy="0"/>
          <a:chOff x="0" y="0"/>
          <a:chExt cx="0" cy="0"/>
        </a:xfrm>
      </p:grpSpPr>
      <p:sp>
        <p:nvSpPr>
          <p:cNvPr id="2" name="Textplatzhalter 9">
            <a:extLst>
              <a:ext uri="{FF2B5EF4-FFF2-40B4-BE49-F238E27FC236}">
                <a16:creationId xmlns:a16="http://schemas.microsoft.com/office/drawing/2014/main" id="{D426B088-EF28-4D54-8FCA-F6EA52C837EB}"/>
              </a:ext>
            </a:extLst>
          </p:cNvPr>
          <p:cNvSpPr>
            <a:spLocks noGrp="1"/>
          </p:cNvSpPr>
          <p:nvPr>
            <p:ph type="body" sz="quarter" idx="16"/>
          </p:nvPr>
        </p:nvSpPr>
        <p:spPr>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41161159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_White">
    <p:bg>
      <p:bgPr>
        <a:solidFill>
          <a:schemeClr val="bg1"/>
        </a:solidFill>
        <a:effectLst/>
      </p:bgPr>
    </p:bg>
    <p:spTree>
      <p:nvGrpSpPr>
        <p:cNvPr id="1" name=""/>
        <p:cNvGrpSpPr/>
        <p:nvPr/>
      </p:nvGrpSpPr>
      <p:grpSpPr>
        <a:xfrm>
          <a:off x="0" y="0"/>
          <a:ext cx="0" cy="0"/>
          <a:chOff x="0" y="0"/>
          <a:chExt cx="0" cy="0"/>
        </a:xfrm>
      </p:grpSpPr>
      <p:sp>
        <p:nvSpPr>
          <p:cNvPr id="2" name="Textplatzhalter 9">
            <a:extLst>
              <a:ext uri="{FF2B5EF4-FFF2-40B4-BE49-F238E27FC236}">
                <a16:creationId xmlns:a16="http://schemas.microsoft.com/office/drawing/2014/main" id="{D426B088-EF28-4D54-8FCA-F6EA52C837EB}"/>
              </a:ext>
            </a:extLst>
          </p:cNvPr>
          <p:cNvSpPr>
            <a:spLocks noGrp="1"/>
          </p:cNvSpPr>
          <p:nvPr>
            <p:ph type="body" sz="quarter" idx="16"/>
          </p:nvPr>
        </p:nvSpPr>
        <p:spPr>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3218757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_Gray">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extplatzhalter 9">
            <a:extLst>
              <a:ext uri="{FF2B5EF4-FFF2-40B4-BE49-F238E27FC236}">
                <a16:creationId xmlns:a16="http://schemas.microsoft.com/office/drawing/2014/main" id="{D426B088-EF28-4D54-8FCA-F6EA52C837EB}"/>
              </a:ext>
            </a:extLst>
          </p:cNvPr>
          <p:cNvSpPr>
            <a:spLocks noGrp="1"/>
          </p:cNvSpPr>
          <p:nvPr>
            <p:ph type="body" sz="quarter" idx="16"/>
          </p:nvPr>
        </p:nvSpPr>
        <p:spPr>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6291752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ty_Black">
    <p:bg>
      <p:bgPr>
        <a:solidFill>
          <a:schemeClr val="tx1"/>
        </a:solidFill>
        <a:effectLst/>
      </p:bgPr>
    </p:bg>
    <p:spTree>
      <p:nvGrpSpPr>
        <p:cNvPr id="1" name=""/>
        <p:cNvGrpSpPr/>
        <p:nvPr/>
      </p:nvGrpSpPr>
      <p:grpSpPr>
        <a:xfrm>
          <a:off x="0" y="0"/>
          <a:ext cx="0" cy="0"/>
          <a:chOff x="0" y="0"/>
          <a:chExt cx="0" cy="0"/>
        </a:xfrm>
      </p:grpSpPr>
      <p:sp>
        <p:nvSpPr>
          <p:cNvPr id="2" name="Textplatzhalter 9">
            <a:extLst>
              <a:ext uri="{FF2B5EF4-FFF2-40B4-BE49-F238E27FC236}">
                <a16:creationId xmlns:a16="http://schemas.microsoft.com/office/drawing/2014/main" id="{D426B088-EF28-4D54-8FCA-F6EA52C837EB}"/>
              </a:ext>
            </a:extLst>
          </p:cNvPr>
          <p:cNvSpPr>
            <a:spLocks noGrp="1"/>
          </p:cNvSpPr>
          <p:nvPr>
            <p:ph type="body" sz="quarter" idx="16"/>
          </p:nvPr>
        </p:nvSpPr>
        <p:spPr>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spTree>
    <p:extLst>
      <p:ext uri="{BB962C8B-B14F-4D97-AF65-F5344CB8AC3E}">
        <p14:creationId xmlns:p14="http://schemas.microsoft.com/office/powerpoint/2010/main" val="1993462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schnittstitel">
    <p:bg>
      <p:bgPr>
        <a:solidFill>
          <a:schemeClr val="accent6"/>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rtlCol="0" anchor="b"/>
          <a:lstStyle>
            <a:lvl1pPr algn="ctr">
              <a:defRPr lang="de-DE">
                <a:solidFill>
                  <a:schemeClr val="bg1"/>
                </a:solidFill>
              </a:defRPr>
            </a:lvl1pPr>
          </a:lstStyle>
          <a:p>
            <a:pPr rtl="0"/>
            <a:r>
              <a:rPr lang="de-DE" dirty="0"/>
              <a:t>Titel durch Klicken hinzufügen</a:t>
            </a:r>
          </a:p>
        </p:txBody>
      </p:sp>
      <p:sp>
        <p:nvSpPr>
          <p:cNvPr id="5" name="Rechteck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stStyle>
          <a:p>
            <a:pPr algn="ctr" rtl="0"/>
            <a:endParaRPr lang="de-DE" dirty="0"/>
          </a:p>
        </p:txBody>
      </p:sp>
      <p:sp>
        <p:nvSpPr>
          <p:cNvPr id="9" name="Textplatzhalt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rtlCol="0" anchor="t">
            <a:normAutofit/>
          </a:bodyPr>
          <a:lstStyle>
            <a:lvl1pPr marL="0" indent="0" algn="ctr">
              <a:lnSpc>
                <a:spcPct val="80000"/>
              </a:lnSpc>
              <a:spcBef>
                <a:spcPts val="0"/>
              </a:spcBef>
              <a:buNone/>
              <a:defRPr lang="de-DE" sz="2000" spc="0" baseline="0">
                <a:solidFill>
                  <a:schemeClr val="bg1"/>
                </a:solidFill>
                <a:latin typeface="+mn-lt"/>
              </a:defRPr>
            </a:lvl1pPr>
          </a:lstStyle>
          <a:p>
            <a:pPr lvl="0" rtl="0"/>
            <a:r>
              <a:rPr lang="de-DE" dirty="0"/>
              <a:t>Untertitel durch Klicken hinzufügen</a:t>
            </a:r>
          </a:p>
        </p:txBody>
      </p:sp>
      <p:sp>
        <p:nvSpPr>
          <p:cNvPr id="2" name="Textfeld 1">
            <a:extLst>
              <a:ext uri="{FF2B5EF4-FFF2-40B4-BE49-F238E27FC236}">
                <a16:creationId xmlns:a16="http://schemas.microsoft.com/office/drawing/2014/main" id="{ABA0FB59-6116-A752-CA87-DD5551AB3624}"/>
              </a:ext>
            </a:extLst>
          </p:cNvPr>
          <p:cNvSpPr txBox="1"/>
          <p:nvPr userDrawn="1"/>
        </p:nvSpPr>
        <p:spPr>
          <a:xfrm>
            <a:off x="11093013" y="41034"/>
            <a:ext cx="1015021" cy="1569660"/>
          </a:xfrm>
          <a:prstGeom prst="rect">
            <a:avLst/>
          </a:prstGeom>
          <a:noFill/>
        </p:spPr>
        <p:txBody>
          <a:bodyPr wrap="none" rtlCol="0">
            <a:spAutoFit/>
          </a:bodyPr>
          <a:lstStyle/>
          <a:p>
            <a:r>
              <a:rPr lang="en-US" sz="9600" b="1" spc="-1600" baseline="0" dirty="0">
                <a:solidFill>
                  <a:schemeClr val="bg1">
                    <a:lumMod val="75000"/>
                  </a:schemeClr>
                </a:solidFill>
                <a:latin typeface="Candara" panose="020E0502030303020204" pitchFamily="34" charset="0"/>
              </a:rPr>
              <a:t>&lt;&lt;</a:t>
            </a:r>
          </a:p>
        </p:txBody>
      </p:sp>
      <p:sp>
        <p:nvSpPr>
          <p:cNvPr id="3" name="Textfeld 2">
            <a:extLst>
              <a:ext uri="{FF2B5EF4-FFF2-40B4-BE49-F238E27FC236}">
                <a16:creationId xmlns:a16="http://schemas.microsoft.com/office/drawing/2014/main" id="{9DA77B7D-B7F8-A048-FF48-C8AE026EE6B1}"/>
              </a:ext>
            </a:extLst>
          </p:cNvPr>
          <p:cNvSpPr txBox="1"/>
          <p:nvPr userDrawn="1"/>
        </p:nvSpPr>
        <p:spPr>
          <a:xfrm>
            <a:off x="41031" y="5259030"/>
            <a:ext cx="1015021" cy="1569660"/>
          </a:xfrm>
          <a:prstGeom prst="rect">
            <a:avLst/>
          </a:prstGeom>
          <a:noFill/>
        </p:spPr>
        <p:txBody>
          <a:bodyPr wrap="none" rtlCol="0">
            <a:spAutoFit/>
          </a:bodyPr>
          <a:lstStyle/>
          <a:p>
            <a:r>
              <a:rPr lang="en-US" sz="9600" b="1" spc="-1600" baseline="0" dirty="0">
                <a:solidFill>
                  <a:schemeClr val="bg1">
                    <a:lumMod val="75000"/>
                  </a:schemeClr>
                </a:solidFill>
                <a:latin typeface="Candara" panose="020E0502030303020204" pitchFamily="34" charset="0"/>
              </a:rPr>
              <a:t>&gt;&gt;</a:t>
            </a:r>
          </a:p>
        </p:txBody>
      </p:sp>
    </p:spTree>
    <p:extLst>
      <p:ext uri="{BB962C8B-B14F-4D97-AF65-F5344CB8AC3E}">
        <p14:creationId xmlns:p14="http://schemas.microsoft.com/office/powerpoint/2010/main" val="20695361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Untertitel">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rtlCol="0" anchor="b">
            <a:normAutofit/>
          </a:bodyPr>
          <a:lstStyle>
            <a:lvl1pPr>
              <a:defRPr lang="de-DE" sz="3600" b="1">
                <a:solidFill>
                  <a:schemeClr val="accent2"/>
                </a:solidFill>
              </a:defRPr>
            </a:lvl1pPr>
          </a:lstStyle>
          <a:p>
            <a:pPr rtl="0"/>
            <a:r>
              <a:rPr lang="de-DE" dirty="0"/>
              <a:t>Titel durch Klicken hinzufügen</a:t>
            </a:r>
          </a:p>
        </p:txBody>
      </p:sp>
      <p:sp>
        <p:nvSpPr>
          <p:cNvPr id="12" name="Bildplatzhalt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rtlCol="0">
            <a:normAutofit/>
          </a:bodyPr>
          <a:lstStyle>
            <a:lvl1pPr marL="0" indent="0" algn="ctr">
              <a:buNone/>
              <a:defRPr lang="de-DE" sz="2000"/>
            </a:lvl1pPr>
          </a:lstStyle>
          <a:p>
            <a:pPr rtl="0"/>
            <a:r>
              <a:rPr lang="de-DE"/>
              <a:t>Bild durch Klicken auf Symbol hinzufügen</a:t>
            </a:r>
          </a:p>
        </p:txBody>
      </p:sp>
      <p:sp>
        <p:nvSpPr>
          <p:cNvPr id="10" name="Textplatzhalt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rtlCol="0" anchor="t">
            <a:normAutofit/>
          </a:bodyPr>
          <a:lstStyle>
            <a:lvl1pPr marL="0" indent="0" algn="l">
              <a:lnSpc>
                <a:spcPct val="80000"/>
              </a:lnSpc>
              <a:spcBef>
                <a:spcPts val="0"/>
              </a:spcBef>
              <a:buNone/>
              <a:defRPr lang="de-DE" sz="2400" spc="0" baseline="0">
                <a:solidFill>
                  <a:schemeClr val="tx1">
                    <a:lumMod val="50000"/>
                    <a:lumOff val="50000"/>
                  </a:schemeClr>
                </a:solidFill>
                <a:latin typeface="Candara" panose="020E0502030303020204" pitchFamily="34" charset="0"/>
              </a:defRPr>
            </a:lvl1pPr>
          </a:lstStyle>
          <a:p>
            <a:pPr lvl="0" rtl="0"/>
            <a:r>
              <a:rPr lang="de-DE" dirty="0"/>
              <a:t>Untertitel durch Klicken hinzufügen</a:t>
            </a:r>
          </a:p>
        </p:txBody>
      </p:sp>
      <p:grpSp>
        <p:nvGrpSpPr>
          <p:cNvPr id="20" name="Gruppieren 19">
            <a:extLst>
              <a:ext uri="{FF2B5EF4-FFF2-40B4-BE49-F238E27FC236}">
                <a16:creationId xmlns:a16="http://schemas.microsoft.com/office/drawing/2014/main" id="{6DF83200-B544-9B15-323E-55176FA04EAF}"/>
              </a:ext>
            </a:extLst>
          </p:cNvPr>
          <p:cNvGrpSpPr/>
          <p:nvPr userDrawn="1"/>
        </p:nvGrpSpPr>
        <p:grpSpPr>
          <a:xfrm>
            <a:off x="41031" y="41034"/>
            <a:ext cx="12067003" cy="6787656"/>
            <a:chOff x="41031" y="41034"/>
            <a:chExt cx="12067003" cy="6787656"/>
          </a:xfrm>
        </p:grpSpPr>
        <p:sp>
          <p:nvSpPr>
            <p:cNvPr id="21" name="Textfeld 20">
              <a:extLst>
                <a:ext uri="{FF2B5EF4-FFF2-40B4-BE49-F238E27FC236}">
                  <a16:creationId xmlns:a16="http://schemas.microsoft.com/office/drawing/2014/main" id="{9A1349E5-1491-5CDB-8B6D-E28D3093FFA4}"/>
                </a:ext>
              </a:extLst>
            </p:cNvPr>
            <p:cNvSpPr txBox="1"/>
            <p:nvPr userDrawn="1"/>
          </p:nvSpPr>
          <p:spPr>
            <a:xfrm>
              <a:off x="11093013" y="41034"/>
              <a:ext cx="1015021" cy="1569660"/>
            </a:xfrm>
            <a:prstGeom prst="rect">
              <a:avLst/>
            </a:prstGeom>
            <a:noFill/>
          </p:spPr>
          <p:txBody>
            <a:bodyPr wrap="none" rtlCol="0">
              <a:spAutoFit/>
            </a:bodyPr>
            <a:lstStyle/>
            <a:p>
              <a:r>
                <a:rPr lang="en-US" sz="9600" b="1" spc="-1600" baseline="0" dirty="0">
                  <a:solidFill>
                    <a:schemeClr val="accent2">
                      <a:lumMod val="40000"/>
                      <a:lumOff val="60000"/>
                    </a:schemeClr>
                  </a:solidFill>
                  <a:latin typeface="Candara" panose="020E0502030303020204" pitchFamily="34" charset="0"/>
                </a:rPr>
                <a:t>&lt;&lt;</a:t>
              </a:r>
            </a:p>
          </p:txBody>
        </p:sp>
        <p:sp>
          <p:nvSpPr>
            <p:cNvPr id="22" name="Textfeld 21">
              <a:extLst>
                <a:ext uri="{FF2B5EF4-FFF2-40B4-BE49-F238E27FC236}">
                  <a16:creationId xmlns:a16="http://schemas.microsoft.com/office/drawing/2014/main" id="{14953E19-392C-6BE4-CB38-BE865DA4CC67}"/>
                </a:ext>
              </a:extLst>
            </p:cNvPr>
            <p:cNvSpPr txBox="1"/>
            <p:nvPr userDrawn="1"/>
          </p:nvSpPr>
          <p:spPr>
            <a:xfrm>
              <a:off x="41031" y="5259030"/>
              <a:ext cx="1015021" cy="1569660"/>
            </a:xfrm>
            <a:prstGeom prst="rect">
              <a:avLst/>
            </a:prstGeom>
            <a:noFill/>
          </p:spPr>
          <p:txBody>
            <a:bodyPr wrap="none" rtlCol="0">
              <a:spAutoFit/>
            </a:bodyPr>
            <a:lstStyle/>
            <a:p>
              <a:r>
                <a:rPr lang="en-US" sz="9600" b="1" spc="-1600" baseline="0" dirty="0">
                  <a:solidFill>
                    <a:schemeClr val="accent2">
                      <a:lumMod val="40000"/>
                      <a:lumOff val="60000"/>
                    </a:schemeClr>
                  </a:solidFill>
                  <a:latin typeface="Candara" panose="020E0502030303020204" pitchFamily="34" charset="0"/>
                </a:rPr>
                <a:t>&gt;&gt;</a:t>
              </a:r>
            </a:p>
          </p:txBody>
        </p:sp>
      </p:grpSp>
      <p:pic>
        <p:nvPicPr>
          <p:cNvPr id="2" name="Grafik 1" descr="Ein Bild, das orange, Kunst, Licht enthält.&#10;&#10;KI-generierte Inhalte können fehlerhaft sein.">
            <a:extLst>
              <a:ext uri="{FF2B5EF4-FFF2-40B4-BE49-F238E27FC236}">
                <a16:creationId xmlns:a16="http://schemas.microsoft.com/office/drawing/2014/main" id="{AA0169CC-A7A0-5854-C1B5-7B927BED2E24}"/>
              </a:ext>
            </a:extLst>
          </p:cNvPr>
          <p:cNvPicPr>
            <a:picLocks noChangeAspect="1"/>
          </p:cNvPicPr>
          <p:nvPr userDrawn="1"/>
        </p:nvPicPr>
        <p:blipFill>
          <a:blip r:embed="rId2"/>
          <a:stretch>
            <a:fillRect/>
          </a:stretch>
        </p:blipFill>
        <p:spPr>
          <a:xfrm>
            <a:off x="8768398" y="5562069"/>
            <a:ext cx="2509197" cy="963582"/>
          </a:xfrm>
          <a:prstGeom prst="rect">
            <a:avLst/>
          </a:prstGeom>
        </p:spPr>
      </p:pic>
      <p:pic>
        <p:nvPicPr>
          <p:cNvPr id="3" name="Grafik 2">
            <a:extLst>
              <a:ext uri="{FF2B5EF4-FFF2-40B4-BE49-F238E27FC236}">
                <a16:creationId xmlns:a16="http://schemas.microsoft.com/office/drawing/2014/main" id="{D158655B-793E-5CB4-832F-4DC263B79C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06367" y="6475419"/>
            <a:ext cx="886247" cy="310076"/>
          </a:xfrm>
          <a:prstGeom prst="rect">
            <a:avLst/>
          </a:prstGeom>
        </p:spPr>
      </p:pic>
      <p:sp>
        <p:nvSpPr>
          <p:cNvPr id="4" name="Textfeld 3">
            <a:extLst>
              <a:ext uri="{FF2B5EF4-FFF2-40B4-BE49-F238E27FC236}">
                <a16:creationId xmlns:a16="http://schemas.microsoft.com/office/drawing/2014/main" id="{59CB68D8-BCEB-5819-7289-B73B1E68B069}"/>
              </a:ext>
            </a:extLst>
          </p:cNvPr>
          <p:cNvSpPr txBox="1"/>
          <p:nvPr userDrawn="1"/>
        </p:nvSpPr>
        <p:spPr>
          <a:xfrm>
            <a:off x="9893646" y="6522735"/>
            <a:ext cx="607859" cy="215444"/>
          </a:xfrm>
          <a:prstGeom prst="rect">
            <a:avLst/>
          </a:prstGeom>
          <a:noFill/>
        </p:spPr>
        <p:txBody>
          <a:bodyPr wrap="none" rtlCol="0">
            <a:spAutoFit/>
          </a:bodyPr>
          <a:lstStyle/>
          <a:p>
            <a:r>
              <a:rPr kumimoji="0" lang="en-US" sz="800" b="0" i="0" u="none" strike="noStrike" kern="1200" cap="none" spc="0" normalizeH="0" baseline="0" noProof="0" dirty="0">
                <a:ln>
                  <a:noFill/>
                </a:ln>
                <a:solidFill>
                  <a:srgbClr val="565C5E"/>
                </a:solidFill>
                <a:effectLst/>
                <a:uLnTx/>
                <a:uFillTx/>
                <a:latin typeface="Verdana" pitchFamily="34" charset="0"/>
                <a:ea typeface="+mn-ea"/>
                <a:cs typeface="+mn-cs"/>
              </a:rPr>
              <a:t>[Status]</a:t>
            </a:r>
            <a:endParaRPr lang="en-US" dirty="0"/>
          </a:p>
        </p:txBody>
      </p:sp>
    </p:spTree>
    <p:extLst>
      <p:ext uri="{BB962C8B-B14F-4D97-AF65-F5344CB8AC3E}">
        <p14:creationId xmlns:p14="http://schemas.microsoft.com/office/powerpoint/2010/main" val="3227224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elen Dank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3" y="690511"/>
            <a:ext cx="7057459" cy="5253089"/>
          </a:xfrm>
        </p:spPr>
        <p:txBody>
          <a:bodyPr rtlCol="0" anchor="b">
            <a:normAutofit/>
          </a:bodyPr>
          <a:lstStyle>
            <a:lvl1pPr>
              <a:lnSpc>
                <a:spcPct val="130000"/>
              </a:lnSpc>
              <a:defRPr lang="de-DE" sz="6000" i="1">
                <a:solidFill>
                  <a:schemeClr val="tx1">
                    <a:lumMod val="65000"/>
                    <a:lumOff val="35000"/>
                  </a:schemeClr>
                </a:solidFill>
              </a:defRPr>
            </a:lvl1pPr>
          </a:lstStyle>
          <a:p>
            <a:pPr rtl="0"/>
            <a:r>
              <a:rPr lang="de-DE" dirty="0"/>
              <a:t>Titel durch Klicken hinzufügen</a:t>
            </a:r>
          </a:p>
        </p:txBody>
      </p:sp>
      <p:sp>
        <p:nvSpPr>
          <p:cNvPr id="10" name="Inhaltsplatzhalt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8806295" y="690465"/>
            <a:ext cx="2260362" cy="2738535"/>
          </a:xfrm>
        </p:spPr>
        <p:txBody>
          <a:bodyPr rtlCol="0" anchor="ctr">
            <a:normAutofit/>
          </a:bodyPr>
          <a:lstStyle>
            <a:lvl1pPr marL="0" indent="0">
              <a:lnSpc>
                <a:spcPct val="100000"/>
              </a:lnSpc>
              <a:spcBef>
                <a:spcPts val="0"/>
              </a:spcBef>
              <a:spcAft>
                <a:spcPts val="1200"/>
              </a:spcAft>
              <a:buNone/>
              <a:defRPr lang="de-DE" sz="2000">
                <a:solidFill>
                  <a:schemeClr val="tx1">
                    <a:lumMod val="65000"/>
                    <a:lumOff val="35000"/>
                  </a:schemeClr>
                </a:solidFill>
              </a:defRPr>
            </a:lvl1pPr>
            <a:lvl2pPr marL="742950" indent="-285750">
              <a:lnSpc>
                <a:spcPct val="100000"/>
              </a:lnSpc>
              <a:spcBef>
                <a:spcPts val="0"/>
              </a:spcBef>
              <a:spcAft>
                <a:spcPts val="1200"/>
              </a:spcAft>
              <a:buFont typeface="Wingdings 3" panose="05040102010807070707" pitchFamily="18" charset="2"/>
              <a:buChar char=""/>
              <a:defRPr lang="de-DE" sz="1800">
                <a:solidFill>
                  <a:schemeClr val="tx1">
                    <a:lumMod val="65000"/>
                    <a:lumOff val="35000"/>
                  </a:schemeClr>
                </a:solidFill>
              </a:defRPr>
            </a:lvl2pPr>
            <a:lvl3pPr marL="1200150" indent="-285750">
              <a:lnSpc>
                <a:spcPct val="100000"/>
              </a:lnSpc>
              <a:spcBef>
                <a:spcPts val="0"/>
              </a:spcBef>
              <a:spcAft>
                <a:spcPts val="1200"/>
              </a:spcAft>
              <a:buFont typeface="Wingdings 3" panose="05040102010807070707" pitchFamily="18" charset="2"/>
              <a:buChar char=""/>
              <a:defRPr lang="de-DE" sz="1600">
                <a:solidFill>
                  <a:schemeClr val="tx1">
                    <a:lumMod val="65000"/>
                    <a:lumOff val="35000"/>
                  </a:schemeClr>
                </a:solidFill>
              </a:defRPr>
            </a:lvl3pPr>
            <a:lvl4pPr marL="1657350" indent="-285750">
              <a:lnSpc>
                <a:spcPct val="100000"/>
              </a:lnSpc>
              <a:spcBef>
                <a:spcPts val="0"/>
              </a:spcBef>
              <a:spcAft>
                <a:spcPts val="1200"/>
              </a:spcAft>
              <a:buFont typeface="Wingdings 3" panose="05040102010807070707" pitchFamily="18" charset="2"/>
              <a:buChar char=""/>
              <a:defRPr lang="de-DE" sz="1400">
                <a:solidFill>
                  <a:schemeClr val="tx1">
                    <a:lumMod val="65000"/>
                    <a:lumOff val="35000"/>
                  </a:schemeClr>
                </a:solidFill>
              </a:defRPr>
            </a:lvl4pPr>
            <a:lvl5pPr marL="2114550" indent="-285750">
              <a:lnSpc>
                <a:spcPct val="100000"/>
              </a:lnSpc>
              <a:spcBef>
                <a:spcPts val="0"/>
              </a:spcBef>
              <a:spcAft>
                <a:spcPts val="1200"/>
              </a:spcAft>
              <a:buFont typeface="Wingdings 3" panose="05040102010807070707" pitchFamily="18" charset="2"/>
              <a:buChar char=""/>
              <a:defRPr lang="de-DE" sz="1400">
                <a:solidFill>
                  <a:schemeClr val="tx1">
                    <a:lumMod val="65000"/>
                    <a:lumOff val="35000"/>
                  </a:schemeClr>
                </a:solidFill>
              </a:defRPr>
            </a:lvl5pPr>
          </a:lstStyle>
          <a:p>
            <a:pPr lvl="0" rtl="0"/>
            <a:r>
              <a:rPr lang="de-DE" dirty="0"/>
              <a:t>Klicken, um Inhalt hinzuzufügen</a:t>
            </a:r>
          </a:p>
          <a:p>
            <a:pPr lvl="1" rtl="0"/>
            <a:r>
              <a:rPr lang="de-DE" dirty="0"/>
              <a:t>Zweite Ebene</a:t>
            </a:r>
          </a:p>
          <a:p>
            <a:pPr lvl="2" rtl="0"/>
            <a:r>
              <a:rPr lang="de-DE" dirty="0"/>
              <a:t>Dritte Ebene</a:t>
            </a:r>
          </a:p>
        </p:txBody>
      </p:sp>
      <p:pic>
        <p:nvPicPr>
          <p:cNvPr id="5" name="Grafik 4" descr="Ein Bild, das orange, Kunst, Licht enthält.&#10;&#10;KI-generierte Inhalte können fehlerhaft sein.">
            <a:extLst>
              <a:ext uri="{FF2B5EF4-FFF2-40B4-BE49-F238E27FC236}">
                <a16:creationId xmlns:a16="http://schemas.microsoft.com/office/drawing/2014/main" id="{81D60A1C-DEC6-681F-4BD5-F94AD7C2F3AE}"/>
              </a:ext>
            </a:extLst>
          </p:cNvPr>
          <p:cNvPicPr>
            <a:picLocks noChangeAspect="1"/>
          </p:cNvPicPr>
          <p:nvPr userDrawn="1"/>
        </p:nvPicPr>
        <p:blipFill>
          <a:blip r:embed="rId2"/>
          <a:stretch>
            <a:fillRect/>
          </a:stretch>
        </p:blipFill>
        <p:spPr>
          <a:xfrm>
            <a:off x="1315587" y="990842"/>
            <a:ext cx="4746357" cy="1822696"/>
          </a:xfrm>
          <a:prstGeom prst="rect">
            <a:avLst/>
          </a:prstGeom>
        </p:spPr>
      </p:pic>
      <p:sp>
        <p:nvSpPr>
          <p:cNvPr id="14" name="Textfeld 13">
            <a:extLst>
              <a:ext uri="{FF2B5EF4-FFF2-40B4-BE49-F238E27FC236}">
                <a16:creationId xmlns:a16="http://schemas.microsoft.com/office/drawing/2014/main" id="{B3F6BEA2-B01F-ABF0-6728-2FC0AFE81A76}"/>
              </a:ext>
            </a:extLst>
          </p:cNvPr>
          <p:cNvSpPr txBox="1"/>
          <p:nvPr userDrawn="1"/>
        </p:nvSpPr>
        <p:spPr>
          <a:xfrm>
            <a:off x="11093013" y="41034"/>
            <a:ext cx="1015021" cy="1569660"/>
          </a:xfrm>
          <a:prstGeom prst="rect">
            <a:avLst/>
          </a:prstGeom>
          <a:noFill/>
        </p:spPr>
        <p:txBody>
          <a:bodyPr wrap="none" rtlCol="0">
            <a:spAutoFit/>
          </a:bodyPr>
          <a:lstStyle/>
          <a:p>
            <a:r>
              <a:rPr lang="en-US" sz="9600" b="1" spc="-1600" baseline="0" dirty="0">
                <a:solidFill>
                  <a:schemeClr val="accent2">
                    <a:lumMod val="40000"/>
                    <a:lumOff val="60000"/>
                  </a:schemeClr>
                </a:solidFill>
                <a:latin typeface="Candara" panose="020E0502030303020204" pitchFamily="34" charset="0"/>
              </a:rPr>
              <a:t>&lt;&lt;</a:t>
            </a:r>
          </a:p>
        </p:txBody>
      </p:sp>
      <p:sp>
        <p:nvSpPr>
          <p:cNvPr id="15" name="Textfeld 14">
            <a:extLst>
              <a:ext uri="{FF2B5EF4-FFF2-40B4-BE49-F238E27FC236}">
                <a16:creationId xmlns:a16="http://schemas.microsoft.com/office/drawing/2014/main" id="{F0A2F035-97A3-E659-5634-C6171EF0B26B}"/>
              </a:ext>
            </a:extLst>
          </p:cNvPr>
          <p:cNvSpPr txBox="1"/>
          <p:nvPr userDrawn="1"/>
        </p:nvSpPr>
        <p:spPr>
          <a:xfrm>
            <a:off x="41031" y="5259030"/>
            <a:ext cx="1015021" cy="1569660"/>
          </a:xfrm>
          <a:prstGeom prst="rect">
            <a:avLst/>
          </a:prstGeom>
          <a:noFill/>
        </p:spPr>
        <p:txBody>
          <a:bodyPr wrap="none" rtlCol="0">
            <a:spAutoFit/>
          </a:bodyPr>
          <a:lstStyle/>
          <a:p>
            <a:r>
              <a:rPr lang="en-US" sz="9600" b="1" spc="-1600" baseline="0" dirty="0">
                <a:solidFill>
                  <a:schemeClr val="accent2">
                    <a:lumMod val="40000"/>
                    <a:lumOff val="60000"/>
                  </a:schemeClr>
                </a:solidFill>
                <a:latin typeface="Candara" panose="020E0502030303020204" pitchFamily="34" charset="0"/>
              </a:rPr>
              <a:t>&gt;&gt;</a:t>
            </a:r>
          </a:p>
        </p:txBody>
      </p:sp>
      <p:pic>
        <p:nvPicPr>
          <p:cNvPr id="2" name="Grafik 1">
            <a:extLst>
              <a:ext uri="{FF2B5EF4-FFF2-40B4-BE49-F238E27FC236}">
                <a16:creationId xmlns:a16="http://schemas.microsoft.com/office/drawing/2014/main" id="{AFEC8102-6DF4-92BD-0146-76019E8585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06367" y="6475419"/>
            <a:ext cx="886247" cy="310076"/>
          </a:xfrm>
          <a:prstGeom prst="rect">
            <a:avLst/>
          </a:prstGeom>
        </p:spPr>
      </p:pic>
      <p:sp>
        <p:nvSpPr>
          <p:cNvPr id="3" name="Textfeld 2">
            <a:extLst>
              <a:ext uri="{FF2B5EF4-FFF2-40B4-BE49-F238E27FC236}">
                <a16:creationId xmlns:a16="http://schemas.microsoft.com/office/drawing/2014/main" id="{F873F8EE-0B7C-68AE-D747-DF7F3FBE04A3}"/>
              </a:ext>
            </a:extLst>
          </p:cNvPr>
          <p:cNvSpPr txBox="1"/>
          <p:nvPr userDrawn="1"/>
        </p:nvSpPr>
        <p:spPr>
          <a:xfrm>
            <a:off x="9893646" y="6522735"/>
            <a:ext cx="607859" cy="215444"/>
          </a:xfrm>
          <a:prstGeom prst="rect">
            <a:avLst/>
          </a:prstGeom>
          <a:noFill/>
        </p:spPr>
        <p:txBody>
          <a:bodyPr wrap="none" rtlCol="0">
            <a:spAutoFit/>
          </a:bodyPr>
          <a:lstStyle/>
          <a:p>
            <a:r>
              <a:rPr kumimoji="0" lang="en-US" sz="800" b="0" i="0" u="none" strike="noStrike" kern="1200" cap="none" spc="0" normalizeH="0" baseline="0" noProof="0" dirty="0">
                <a:ln>
                  <a:noFill/>
                </a:ln>
                <a:solidFill>
                  <a:srgbClr val="565C5E"/>
                </a:solidFill>
                <a:effectLst/>
                <a:uLnTx/>
                <a:uFillTx/>
                <a:latin typeface="Verdana" pitchFamily="34" charset="0"/>
                <a:ea typeface="+mn-ea"/>
                <a:cs typeface="+mn-cs"/>
              </a:rPr>
              <a:t>[Status]</a:t>
            </a:r>
            <a:endParaRPr lang="en-US" dirty="0"/>
          </a:p>
        </p:txBody>
      </p:sp>
      <p:pic>
        <p:nvPicPr>
          <p:cNvPr id="6" name="Grafik 5" descr="Ein Bild, das Design, orange, Grafiken, Grafikdesign enthält.&#10;&#10;KI-generierte Inhalte können fehlerhaft sein.">
            <a:extLst>
              <a:ext uri="{FF2B5EF4-FFF2-40B4-BE49-F238E27FC236}">
                <a16:creationId xmlns:a16="http://schemas.microsoft.com/office/drawing/2014/main" id="{6930F1D9-AF06-85AD-5283-025429651E46}"/>
              </a:ext>
            </a:extLst>
          </p:cNvPr>
          <p:cNvPicPr>
            <a:picLocks noChangeAspect="1"/>
          </p:cNvPicPr>
          <p:nvPr userDrawn="1"/>
        </p:nvPicPr>
        <p:blipFill>
          <a:blip r:embed="rId4"/>
          <a:stretch>
            <a:fillRect/>
          </a:stretch>
        </p:blipFill>
        <p:spPr>
          <a:xfrm>
            <a:off x="8636633" y="3495016"/>
            <a:ext cx="2914665" cy="2914665"/>
          </a:xfrm>
          <a:prstGeom prst="rect">
            <a:avLst/>
          </a:prstGeom>
        </p:spPr>
      </p:pic>
    </p:spTree>
    <p:extLst>
      <p:ext uri="{BB962C8B-B14F-4D97-AF65-F5344CB8AC3E}">
        <p14:creationId xmlns:p14="http://schemas.microsoft.com/office/powerpoint/2010/main" val="6437483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Bi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2139462"/>
            <a:ext cx="5000318" cy="4042973"/>
          </a:xfrm>
        </p:spPr>
        <p:txBody>
          <a:bodyPr rtlCol="0" anchor="b">
            <a:normAutofit/>
          </a:bodyPr>
          <a:lstStyle>
            <a:lvl1pPr>
              <a:defRPr lang="de-DE" sz="3600"/>
            </a:lvl1pPr>
          </a:lstStyle>
          <a:p>
            <a:pPr rtl="0"/>
            <a:r>
              <a:rPr lang="de-DE"/>
              <a:t>Titel durch Klicken hinzufügen</a:t>
            </a:r>
          </a:p>
        </p:txBody>
      </p:sp>
      <p:sp>
        <p:nvSpPr>
          <p:cNvPr id="12" name="Bildplatzhalt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rtlCol="0">
            <a:normAutofit/>
          </a:bodyPr>
          <a:lstStyle>
            <a:lvl1pPr marL="0" indent="0" algn="ctr">
              <a:buNone/>
              <a:defRPr lang="de-DE" sz="2000"/>
            </a:lvl1pPr>
          </a:lstStyle>
          <a:p>
            <a:pPr rtl="0"/>
            <a:r>
              <a:rPr lang="de-DE"/>
              <a:t>Bild durch Klicken auf Symbol hinzufügen</a:t>
            </a:r>
          </a:p>
        </p:txBody>
      </p:sp>
      <p:pic>
        <p:nvPicPr>
          <p:cNvPr id="3" name="Grafik 2" descr="Ein Bild, das orange, Kunst, Licht enthält.&#10;&#10;KI-generierte Inhalte können fehlerhaft sein.">
            <a:extLst>
              <a:ext uri="{FF2B5EF4-FFF2-40B4-BE49-F238E27FC236}">
                <a16:creationId xmlns:a16="http://schemas.microsoft.com/office/drawing/2014/main" id="{B4E5E3DD-AAB1-F8B5-8AA1-50FC0A056462}"/>
              </a:ext>
            </a:extLst>
          </p:cNvPr>
          <p:cNvPicPr>
            <a:picLocks noChangeAspect="1"/>
          </p:cNvPicPr>
          <p:nvPr userDrawn="1"/>
        </p:nvPicPr>
        <p:blipFill>
          <a:blip r:embed="rId2"/>
          <a:stretch>
            <a:fillRect/>
          </a:stretch>
        </p:blipFill>
        <p:spPr>
          <a:xfrm>
            <a:off x="1353827" y="457200"/>
            <a:ext cx="3739590" cy="1436077"/>
          </a:xfrm>
          <a:prstGeom prst="rect">
            <a:avLst/>
          </a:prstGeom>
        </p:spPr>
      </p:pic>
      <p:grpSp>
        <p:nvGrpSpPr>
          <p:cNvPr id="20" name="Gruppieren 19">
            <a:extLst>
              <a:ext uri="{FF2B5EF4-FFF2-40B4-BE49-F238E27FC236}">
                <a16:creationId xmlns:a16="http://schemas.microsoft.com/office/drawing/2014/main" id="{82E74887-F317-0507-226A-D41C4D7E14B4}"/>
              </a:ext>
            </a:extLst>
          </p:cNvPr>
          <p:cNvGrpSpPr/>
          <p:nvPr userDrawn="1"/>
        </p:nvGrpSpPr>
        <p:grpSpPr>
          <a:xfrm>
            <a:off x="41031" y="41034"/>
            <a:ext cx="12067003" cy="6787656"/>
            <a:chOff x="41031" y="41034"/>
            <a:chExt cx="12067003" cy="6787656"/>
          </a:xfrm>
        </p:grpSpPr>
        <p:sp>
          <p:nvSpPr>
            <p:cNvPr id="21" name="Textfeld 20">
              <a:extLst>
                <a:ext uri="{FF2B5EF4-FFF2-40B4-BE49-F238E27FC236}">
                  <a16:creationId xmlns:a16="http://schemas.microsoft.com/office/drawing/2014/main" id="{5A123BBD-E5E8-5FEB-B9A7-1FAC94DE5727}"/>
                </a:ext>
              </a:extLst>
            </p:cNvPr>
            <p:cNvSpPr txBox="1"/>
            <p:nvPr userDrawn="1"/>
          </p:nvSpPr>
          <p:spPr>
            <a:xfrm>
              <a:off x="11093013" y="41034"/>
              <a:ext cx="1015021" cy="1569660"/>
            </a:xfrm>
            <a:prstGeom prst="rect">
              <a:avLst/>
            </a:prstGeom>
            <a:noFill/>
          </p:spPr>
          <p:txBody>
            <a:bodyPr wrap="none" rtlCol="0">
              <a:spAutoFit/>
            </a:bodyPr>
            <a:lstStyle/>
            <a:p>
              <a:r>
                <a:rPr lang="en-US" sz="9600" b="1" spc="-1600" baseline="0" dirty="0">
                  <a:solidFill>
                    <a:schemeClr val="accent2">
                      <a:lumMod val="40000"/>
                      <a:lumOff val="60000"/>
                    </a:schemeClr>
                  </a:solidFill>
                  <a:latin typeface="Candara" panose="020E0502030303020204" pitchFamily="34" charset="0"/>
                </a:rPr>
                <a:t>&lt;&lt;</a:t>
              </a:r>
            </a:p>
          </p:txBody>
        </p:sp>
        <p:sp>
          <p:nvSpPr>
            <p:cNvPr id="22" name="Textfeld 21">
              <a:extLst>
                <a:ext uri="{FF2B5EF4-FFF2-40B4-BE49-F238E27FC236}">
                  <a16:creationId xmlns:a16="http://schemas.microsoft.com/office/drawing/2014/main" id="{5BBA3468-2754-5B70-9A4E-69CAF5A52F83}"/>
                </a:ext>
              </a:extLst>
            </p:cNvPr>
            <p:cNvSpPr txBox="1"/>
            <p:nvPr userDrawn="1"/>
          </p:nvSpPr>
          <p:spPr>
            <a:xfrm>
              <a:off x="41031" y="5259030"/>
              <a:ext cx="1015021" cy="1569660"/>
            </a:xfrm>
            <a:prstGeom prst="rect">
              <a:avLst/>
            </a:prstGeom>
            <a:noFill/>
          </p:spPr>
          <p:txBody>
            <a:bodyPr wrap="none" rtlCol="0">
              <a:spAutoFit/>
            </a:bodyPr>
            <a:lstStyle/>
            <a:p>
              <a:r>
                <a:rPr lang="en-US" sz="9600" b="1" spc="-1600" baseline="0" dirty="0">
                  <a:solidFill>
                    <a:schemeClr val="accent2">
                      <a:lumMod val="40000"/>
                      <a:lumOff val="60000"/>
                    </a:schemeClr>
                  </a:solidFill>
                  <a:latin typeface="Candara" panose="020E0502030303020204" pitchFamily="34" charset="0"/>
                </a:rPr>
                <a:t>&gt;&gt;</a:t>
              </a:r>
            </a:p>
          </p:txBody>
        </p:sp>
      </p:grpSp>
    </p:spTree>
    <p:extLst>
      <p:ext uri="{BB962C8B-B14F-4D97-AF65-F5344CB8AC3E}">
        <p14:creationId xmlns:p14="http://schemas.microsoft.com/office/powerpoint/2010/main" val="3349029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Modern">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914400"/>
            <a:ext cx="4640418" cy="1406769"/>
          </a:xfrm>
        </p:spPr>
        <p:txBody>
          <a:bodyPr lIns="0" rtlCol="0">
            <a:normAutofit/>
          </a:bodyPr>
          <a:lstStyle>
            <a:lvl1pPr>
              <a:defRPr lang="de-DE" sz="3600"/>
            </a:lvl1pPr>
          </a:lstStyle>
          <a:p>
            <a:pPr rtl="0"/>
            <a:r>
              <a:rPr lang="de-DE"/>
              <a:t>Titel durch Klicken hinzufügen</a:t>
            </a:r>
          </a:p>
        </p:txBody>
      </p:sp>
      <p:sp>
        <p:nvSpPr>
          <p:cNvPr id="2" name="Inhaltsplatzhalt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5583" y="2555631"/>
            <a:ext cx="9382590" cy="2108384"/>
          </a:xfrm>
        </p:spPr>
        <p:txBody>
          <a:bodyPr lIns="0" tIns="0" rIns="0" bIns="0" rtlCol="0" anchor="ctr">
            <a:normAutofit/>
          </a:bodyPr>
          <a:lstStyle>
            <a:lvl1pPr marL="0" indent="0">
              <a:lnSpc>
                <a:spcPct val="100000"/>
              </a:lnSpc>
              <a:spcBef>
                <a:spcPts val="0"/>
              </a:spcBef>
              <a:spcAft>
                <a:spcPts val="1200"/>
              </a:spcAft>
              <a:buFont typeface="Wingdings 3" panose="05040102010807070707" pitchFamily="18" charset="2"/>
              <a:buNone/>
              <a:defRPr lang="de-DE" sz="5400">
                <a:solidFill>
                  <a:schemeClr val="tx1">
                    <a:lumMod val="50000"/>
                    <a:lumOff val="50000"/>
                  </a:schemeClr>
                </a:solidFill>
              </a:defRPr>
            </a:lvl1pPr>
            <a:lvl2pPr marL="457200" indent="0">
              <a:lnSpc>
                <a:spcPct val="100000"/>
              </a:lnSpc>
              <a:spcBef>
                <a:spcPts val="0"/>
              </a:spcBef>
              <a:spcAft>
                <a:spcPts val="1200"/>
              </a:spcAft>
              <a:buFont typeface="Wingdings 3" panose="05040102010807070707" pitchFamily="18" charset="2"/>
              <a:buNone/>
              <a:defRPr lang="de-DE" sz="2000"/>
            </a:lvl2pPr>
            <a:lvl3pPr marL="914400" indent="0">
              <a:spcBef>
                <a:spcPts val="0"/>
              </a:spcBef>
              <a:spcAft>
                <a:spcPts val="1200"/>
              </a:spcAft>
              <a:buFont typeface="Wingdings 3" panose="05040102010807070707" pitchFamily="18" charset="2"/>
              <a:buNone/>
              <a:defRPr lang="de-DE" sz="2000"/>
            </a:lvl3pPr>
            <a:lvl4pPr marL="1371600" indent="0">
              <a:spcBef>
                <a:spcPts val="0"/>
              </a:spcBef>
              <a:spcAft>
                <a:spcPts val="1200"/>
              </a:spcAft>
              <a:buFont typeface="Wingdings 3" panose="05040102010807070707" pitchFamily="18" charset="2"/>
              <a:buNone/>
              <a:defRPr lang="de-DE" sz="2000"/>
            </a:lvl4pPr>
            <a:lvl5pPr marL="1828800" indent="0">
              <a:spcBef>
                <a:spcPts val="0"/>
              </a:spcBef>
              <a:spcAft>
                <a:spcPts val="1200"/>
              </a:spcAft>
              <a:buFont typeface="Wingdings 3" panose="05040102010807070707" pitchFamily="18" charset="2"/>
              <a:buNone/>
              <a:defRPr lang="de-DE" sz="2000"/>
            </a:lvl5pPr>
          </a:lstStyle>
          <a:p>
            <a:pPr lvl="0" rtl="0"/>
            <a:r>
              <a:rPr lang="de-DE" dirty="0"/>
              <a:t>Klicken, um Inhalt hinzuzufügen</a:t>
            </a:r>
          </a:p>
        </p:txBody>
      </p:sp>
      <p:pic>
        <p:nvPicPr>
          <p:cNvPr id="10" name="Grafik 9" descr="Ein Bild, das orange, Kunst, Licht enthält.&#10;&#10;KI-generierte Inhalte können fehlerhaft sein.">
            <a:extLst>
              <a:ext uri="{FF2B5EF4-FFF2-40B4-BE49-F238E27FC236}">
                <a16:creationId xmlns:a16="http://schemas.microsoft.com/office/drawing/2014/main" id="{1BE1B5B5-57B2-A560-245E-EDACCF1F7DE7}"/>
              </a:ext>
            </a:extLst>
          </p:cNvPr>
          <p:cNvPicPr>
            <a:picLocks noChangeAspect="1"/>
          </p:cNvPicPr>
          <p:nvPr userDrawn="1"/>
        </p:nvPicPr>
        <p:blipFill>
          <a:blip r:embed="rId2"/>
          <a:stretch>
            <a:fillRect/>
          </a:stretch>
        </p:blipFill>
        <p:spPr>
          <a:xfrm>
            <a:off x="8988455" y="129196"/>
            <a:ext cx="1922585" cy="738311"/>
          </a:xfrm>
          <a:prstGeom prst="rect">
            <a:avLst/>
          </a:prstGeom>
        </p:spPr>
      </p:pic>
      <p:grpSp>
        <p:nvGrpSpPr>
          <p:cNvPr id="22" name="Gruppieren 21">
            <a:extLst>
              <a:ext uri="{FF2B5EF4-FFF2-40B4-BE49-F238E27FC236}">
                <a16:creationId xmlns:a16="http://schemas.microsoft.com/office/drawing/2014/main" id="{3DAD67F6-DF42-BE63-E8AC-446541C353AA}"/>
              </a:ext>
            </a:extLst>
          </p:cNvPr>
          <p:cNvGrpSpPr/>
          <p:nvPr userDrawn="1"/>
        </p:nvGrpSpPr>
        <p:grpSpPr>
          <a:xfrm>
            <a:off x="41031" y="41034"/>
            <a:ext cx="12067003" cy="6787656"/>
            <a:chOff x="41031" y="41034"/>
            <a:chExt cx="12067003" cy="6787656"/>
          </a:xfrm>
        </p:grpSpPr>
        <p:sp>
          <p:nvSpPr>
            <p:cNvPr id="24" name="Textfeld 23">
              <a:extLst>
                <a:ext uri="{FF2B5EF4-FFF2-40B4-BE49-F238E27FC236}">
                  <a16:creationId xmlns:a16="http://schemas.microsoft.com/office/drawing/2014/main" id="{E6CF3F34-953D-60BB-9A23-4FFABA0EED88}"/>
                </a:ext>
              </a:extLst>
            </p:cNvPr>
            <p:cNvSpPr txBox="1"/>
            <p:nvPr userDrawn="1"/>
          </p:nvSpPr>
          <p:spPr>
            <a:xfrm>
              <a:off x="41031" y="5259030"/>
              <a:ext cx="1015021" cy="1569660"/>
            </a:xfrm>
            <a:prstGeom prst="rect">
              <a:avLst/>
            </a:prstGeom>
            <a:noFill/>
          </p:spPr>
          <p:txBody>
            <a:bodyPr wrap="none" rtlCol="0">
              <a:spAutoFit/>
            </a:bodyPr>
            <a:lstStyle/>
            <a:p>
              <a:r>
                <a:rPr lang="en-US" sz="9600" b="1" spc="-1600" baseline="0" dirty="0">
                  <a:solidFill>
                    <a:schemeClr val="accent2">
                      <a:lumMod val="40000"/>
                      <a:lumOff val="60000"/>
                    </a:schemeClr>
                  </a:solidFill>
                  <a:latin typeface="Candara" panose="020E0502030303020204" pitchFamily="34" charset="0"/>
                </a:rPr>
                <a:t>&gt;&gt;</a:t>
              </a:r>
            </a:p>
          </p:txBody>
        </p:sp>
        <p:sp>
          <p:nvSpPr>
            <p:cNvPr id="23" name="Textfeld 22">
              <a:extLst>
                <a:ext uri="{FF2B5EF4-FFF2-40B4-BE49-F238E27FC236}">
                  <a16:creationId xmlns:a16="http://schemas.microsoft.com/office/drawing/2014/main" id="{06D9373F-69CE-F12D-CB3B-8A51D7A653B0}"/>
                </a:ext>
              </a:extLst>
            </p:cNvPr>
            <p:cNvSpPr txBox="1"/>
            <p:nvPr userDrawn="1"/>
          </p:nvSpPr>
          <p:spPr>
            <a:xfrm>
              <a:off x="11093013" y="41034"/>
              <a:ext cx="1015021" cy="1569660"/>
            </a:xfrm>
            <a:prstGeom prst="rect">
              <a:avLst/>
            </a:prstGeom>
            <a:noFill/>
          </p:spPr>
          <p:txBody>
            <a:bodyPr wrap="none" rtlCol="0">
              <a:spAutoFit/>
            </a:bodyPr>
            <a:lstStyle/>
            <a:p>
              <a:r>
                <a:rPr lang="en-US" sz="9600" b="1" spc="-1600" baseline="0" dirty="0">
                  <a:solidFill>
                    <a:schemeClr val="accent2">
                      <a:lumMod val="40000"/>
                      <a:lumOff val="60000"/>
                    </a:schemeClr>
                  </a:solidFill>
                  <a:latin typeface="Candara" panose="020E0502030303020204" pitchFamily="34" charset="0"/>
                </a:rPr>
                <a:t>&lt;&lt;</a:t>
              </a:r>
            </a:p>
          </p:txBody>
        </p:sp>
      </p:grpSp>
      <p:sp>
        <p:nvSpPr>
          <p:cNvPr id="25" name="Foliennummernplatzhalter 5">
            <a:extLst>
              <a:ext uri="{FF2B5EF4-FFF2-40B4-BE49-F238E27FC236}">
                <a16:creationId xmlns:a16="http://schemas.microsoft.com/office/drawing/2014/main" id="{62F3D89B-B19A-4DF0-04A1-DD4A8BCB94A8}"/>
              </a:ext>
            </a:extLst>
          </p:cNvPr>
          <p:cNvSpPr txBox="1">
            <a:spLocks/>
          </p:cNvSpPr>
          <p:nvPr userDrawn="1"/>
        </p:nvSpPr>
        <p:spPr>
          <a:xfrm>
            <a:off x="-31601" y="6383215"/>
            <a:ext cx="476641" cy="293077"/>
          </a:xfrm>
          <a:prstGeom prst="rect">
            <a:avLst/>
          </a:prstGeom>
        </p:spPr>
        <p:txBody>
          <a:bodyPr vert="horz" lIns="0" tIns="45720" rIns="0" bIns="45720" rtlCol="0" anchor="t" anchorCtr="0"/>
          <a:lstStyle>
            <a:defPPr rtl="0">
              <a:defRPr lang="de-DE"/>
            </a:defPPr>
            <a:lvl1pPr marL="0" algn="l" defTabSz="914400" rtl="0" eaLnBrk="1" latinLnBrk="0" hangingPunct="1">
              <a:defRPr lang="de-DE" sz="1200" b="1" kern="1200" spc="150" baseline="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a:lstStyle>
          <a:p>
            <a:pPr algn="r"/>
            <a:fld id="{18D65601-5AE2-46FC-B138-694DDD2B510D}" type="slidenum">
              <a:rPr lang="de-DE" smtClean="0"/>
              <a:pPr algn="r"/>
              <a:t>‹Nr.›</a:t>
            </a:fld>
            <a:endParaRPr lang="de-DE" dirty="0"/>
          </a:p>
        </p:txBody>
      </p:sp>
    </p:spTree>
    <p:extLst>
      <p:ext uri="{BB962C8B-B14F-4D97-AF65-F5344CB8AC3E}">
        <p14:creationId xmlns:p14="http://schemas.microsoft.com/office/powerpoint/2010/main" val="36481678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570" userDrawn="1">
          <p15:clr>
            <a:srgbClr val="FBAE40"/>
          </p15:clr>
        </p15:guide>
        <p15:guide id="3" pos="574" userDrawn="1">
          <p15:clr>
            <a:srgbClr val="FBAE40"/>
          </p15:clr>
        </p15:guide>
        <p15:guide id="4" pos="3908" userDrawn="1">
          <p15:clr>
            <a:srgbClr val="FBAE40"/>
          </p15:clr>
        </p15:guide>
        <p15:guide id="5" pos="706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Layout">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1" name="Grafik 30" descr="Ein Bild, das orange, Kunst, Licht enthält.&#10;&#10;KI-generierte Inhalte können fehlerhaft sein.">
            <a:extLst>
              <a:ext uri="{FF2B5EF4-FFF2-40B4-BE49-F238E27FC236}">
                <a16:creationId xmlns:a16="http://schemas.microsoft.com/office/drawing/2014/main" id="{70C4120D-EE8E-43CE-9A73-ED68668B9FFC}"/>
              </a:ext>
            </a:extLst>
          </p:cNvPr>
          <p:cNvPicPr>
            <a:picLocks noChangeAspect="1"/>
          </p:cNvPicPr>
          <p:nvPr userDrawn="1"/>
        </p:nvPicPr>
        <p:blipFill>
          <a:blip r:embed="rId2"/>
          <a:stretch>
            <a:fillRect/>
          </a:stretch>
        </p:blipFill>
        <p:spPr>
          <a:xfrm>
            <a:off x="10102156" y="170230"/>
            <a:ext cx="1922585" cy="738311"/>
          </a:xfrm>
          <a:prstGeom prst="rect">
            <a:avLst/>
          </a:prstGeom>
        </p:spPr>
      </p:pic>
      <p:sp>
        <p:nvSpPr>
          <p:cNvPr id="11" name="Titel 6">
            <a:extLst>
              <a:ext uri="{FF2B5EF4-FFF2-40B4-BE49-F238E27FC236}">
                <a16:creationId xmlns:a16="http://schemas.microsoft.com/office/drawing/2014/main" id="{1BD3C4E7-03C9-5814-1ACF-FC966133E404}"/>
              </a:ext>
            </a:extLst>
          </p:cNvPr>
          <p:cNvSpPr>
            <a:spLocks noGrp="1"/>
          </p:cNvSpPr>
          <p:nvPr>
            <p:ph type="title" hasCustomPrompt="1"/>
          </p:nvPr>
        </p:nvSpPr>
        <p:spPr>
          <a:xfrm>
            <a:off x="1163638" y="803024"/>
            <a:ext cx="10548936" cy="621682"/>
          </a:xfrm>
        </p:spPr>
        <p:txBody>
          <a:bodyPr lIns="0" rtlCol="0" anchor="t" anchorCtr="0">
            <a:normAutofit/>
          </a:bodyPr>
          <a:lstStyle>
            <a:lvl1pPr>
              <a:defRPr lang="de-DE" sz="2800">
                <a:solidFill>
                  <a:schemeClr val="tx1">
                    <a:lumMod val="65000"/>
                    <a:lumOff val="35000"/>
                  </a:schemeClr>
                </a:solidFill>
              </a:defRPr>
            </a:lvl1pPr>
          </a:lstStyle>
          <a:p>
            <a:pPr rtl="0"/>
            <a:r>
              <a:rPr lang="de-DE" dirty="0"/>
              <a:t>Titel durch Klicken hinzufügen</a:t>
            </a:r>
          </a:p>
        </p:txBody>
      </p:sp>
      <p:sp>
        <p:nvSpPr>
          <p:cNvPr id="12" name="Inhaltsplatzhalter 7">
            <a:extLst>
              <a:ext uri="{FF2B5EF4-FFF2-40B4-BE49-F238E27FC236}">
                <a16:creationId xmlns:a16="http://schemas.microsoft.com/office/drawing/2014/main" id="{505741E6-A258-2EE8-C8BB-60716EE934FC}"/>
              </a:ext>
            </a:extLst>
          </p:cNvPr>
          <p:cNvSpPr>
            <a:spLocks noGrp="1"/>
          </p:cNvSpPr>
          <p:nvPr>
            <p:ph sz="quarter" idx="12" hasCustomPrompt="1"/>
          </p:nvPr>
        </p:nvSpPr>
        <p:spPr>
          <a:xfrm>
            <a:off x="1163638" y="1635362"/>
            <a:ext cx="10548936" cy="4689238"/>
          </a:xfrm>
        </p:spPr>
        <p:txBody>
          <a:bodyPr lIns="0" tIns="0" rIns="0" bIns="0" rtlCol="0">
            <a:normAutofit/>
          </a:bodyPr>
          <a:lstStyle>
            <a:lvl1pPr marL="252000" indent="-252000">
              <a:lnSpc>
                <a:spcPct val="90000"/>
              </a:lnSpc>
              <a:spcBef>
                <a:spcPts val="0"/>
              </a:spcBef>
              <a:spcAft>
                <a:spcPts val="600"/>
              </a:spcAft>
              <a:buFont typeface="Wingdings 3" panose="05040102010807070707" pitchFamily="18" charset="2"/>
              <a:buChar char=""/>
              <a:defRPr lang="de-DE" sz="2000"/>
            </a:lvl1pPr>
            <a:lvl2pPr marL="504000" indent="-252000">
              <a:lnSpc>
                <a:spcPct val="90000"/>
              </a:lnSpc>
              <a:spcBef>
                <a:spcPts val="0"/>
              </a:spcBef>
              <a:spcAft>
                <a:spcPts val="600"/>
              </a:spcAft>
              <a:buFont typeface="Wingdings 3" panose="05040102010807070707" pitchFamily="18" charset="2"/>
              <a:buChar char=""/>
              <a:defRPr lang="de-DE" sz="1800"/>
            </a:lvl2pPr>
            <a:lvl3pPr marL="756000" indent="-252000">
              <a:spcBef>
                <a:spcPts val="0"/>
              </a:spcBef>
              <a:spcAft>
                <a:spcPts val="600"/>
              </a:spcAft>
              <a:buFont typeface="Wingdings 3" panose="05040102010807070707" pitchFamily="18" charset="2"/>
              <a:buChar char=""/>
              <a:defRPr lang="de-DE" sz="1800"/>
            </a:lvl3pPr>
            <a:lvl4pPr marL="1008000" indent="-252000">
              <a:spcBef>
                <a:spcPts val="0"/>
              </a:spcBef>
              <a:spcAft>
                <a:spcPts val="600"/>
              </a:spcAft>
              <a:buFont typeface="Wingdings 3" panose="05040102010807070707" pitchFamily="18" charset="2"/>
              <a:buChar char=""/>
              <a:defRPr lang="de-DE" sz="1600"/>
            </a:lvl4pPr>
            <a:lvl5pPr marL="1260000" indent="-252000">
              <a:spcBef>
                <a:spcPts val="0"/>
              </a:spcBef>
              <a:spcAft>
                <a:spcPts val="600"/>
              </a:spcAft>
              <a:buFont typeface="Wingdings 3" panose="05040102010807070707" pitchFamily="18" charset="2"/>
              <a:buChar char=""/>
              <a:defRPr lang="de-DE" sz="1600"/>
            </a:lvl5pPr>
          </a:lstStyle>
          <a:p>
            <a:pPr lvl="0" rtl="0"/>
            <a:r>
              <a:rPr lang="de-DE" dirty="0"/>
              <a:t>Klicken, um Inhalt hinzuzufügen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sp>
        <p:nvSpPr>
          <p:cNvPr id="13" name="Textplatzhalter 9">
            <a:extLst>
              <a:ext uri="{FF2B5EF4-FFF2-40B4-BE49-F238E27FC236}">
                <a16:creationId xmlns:a16="http://schemas.microsoft.com/office/drawing/2014/main" id="{46A998E8-6C90-59B4-FB23-9641A8B3037A}"/>
              </a:ext>
            </a:extLst>
          </p:cNvPr>
          <p:cNvSpPr>
            <a:spLocks noGrp="1"/>
          </p:cNvSpPr>
          <p:nvPr>
            <p:ph type="body" sz="quarter" idx="16"/>
          </p:nvPr>
        </p:nvSpPr>
        <p:spPr>
          <a:xfrm>
            <a:off x="1163638" y="200026"/>
            <a:ext cx="7904162"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sp>
        <p:nvSpPr>
          <p:cNvPr id="22" name="Textfeld 21">
            <a:extLst>
              <a:ext uri="{FF2B5EF4-FFF2-40B4-BE49-F238E27FC236}">
                <a16:creationId xmlns:a16="http://schemas.microsoft.com/office/drawing/2014/main" id="{906D686E-B233-4E07-F5C0-A058FE513AAA}"/>
              </a:ext>
            </a:extLst>
          </p:cNvPr>
          <p:cNvSpPr txBox="1"/>
          <p:nvPr userDrawn="1"/>
        </p:nvSpPr>
        <p:spPr>
          <a:xfrm>
            <a:off x="23445" y="634293"/>
            <a:ext cx="1015021" cy="1569660"/>
          </a:xfrm>
          <a:prstGeom prst="rect">
            <a:avLst/>
          </a:prstGeom>
          <a:noFill/>
        </p:spPr>
        <p:txBody>
          <a:bodyPr wrap="none" rtlCol="0">
            <a:spAutoFit/>
          </a:bodyPr>
          <a:lstStyle/>
          <a:p>
            <a:r>
              <a:rPr lang="en-US" sz="9600" b="1" spc="-1600" baseline="0" dirty="0">
                <a:solidFill>
                  <a:schemeClr val="accent2">
                    <a:lumMod val="40000"/>
                    <a:lumOff val="60000"/>
                  </a:schemeClr>
                </a:solidFill>
                <a:latin typeface="Candara" panose="020E0502030303020204" pitchFamily="34" charset="0"/>
              </a:rPr>
              <a:t>&gt;&gt;</a:t>
            </a:r>
          </a:p>
        </p:txBody>
      </p:sp>
      <p:sp>
        <p:nvSpPr>
          <p:cNvPr id="23" name="Foliennummernplatzhalter 5">
            <a:extLst>
              <a:ext uri="{FF2B5EF4-FFF2-40B4-BE49-F238E27FC236}">
                <a16:creationId xmlns:a16="http://schemas.microsoft.com/office/drawing/2014/main" id="{AE844C2D-7954-70B5-215A-29BF74118EDA}"/>
              </a:ext>
            </a:extLst>
          </p:cNvPr>
          <p:cNvSpPr txBox="1">
            <a:spLocks/>
          </p:cNvSpPr>
          <p:nvPr userDrawn="1"/>
        </p:nvSpPr>
        <p:spPr>
          <a:xfrm>
            <a:off x="-31601" y="6383215"/>
            <a:ext cx="476641" cy="293077"/>
          </a:xfrm>
          <a:prstGeom prst="rect">
            <a:avLst/>
          </a:prstGeom>
        </p:spPr>
        <p:txBody>
          <a:bodyPr vert="horz" lIns="0" tIns="45720" rIns="0" bIns="45720" rtlCol="0" anchor="t" anchorCtr="0"/>
          <a:lstStyle>
            <a:defPPr rtl="0">
              <a:defRPr lang="de-DE"/>
            </a:defPPr>
            <a:lvl1pPr marL="0" algn="l" defTabSz="914400" rtl="0" eaLnBrk="1" latinLnBrk="0" hangingPunct="1">
              <a:defRPr lang="de-DE" sz="1200" b="1" kern="1200" spc="150" baseline="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a:lstStyle>
          <a:p>
            <a:pPr algn="r"/>
            <a:fld id="{18D65601-5AE2-46FC-B138-694DDD2B510D}" type="slidenum">
              <a:rPr lang="de-DE" smtClean="0"/>
              <a:pPr algn="r"/>
              <a:t>‹Nr.›</a:t>
            </a:fld>
            <a:endParaRPr lang="de-DE" dirty="0"/>
          </a:p>
        </p:txBody>
      </p:sp>
    </p:spTree>
    <p:extLst>
      <p:ext uri="{BB962C8B-B14F-4D97-AF65-F5344CB8AC3E}">
        <p14:creationId xmlns:p14="http://schemas.microsoft.com/office/powerpoint/2010/main" val="1373596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51" userDrawn="1">
          <p15:clr>
            <a:srgbClr val="FBAE40"/>
          </p15:clr>
        </p15:guide>
        <p15:guide id="3" pos="73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Layout_Teal">
    <p:bg>
      <p:bgPr>
        <a:solidFill>
          <a:srgbClr val="DAF3F2"/>
        </a:solidFill>
        <a:effectLst/>
      </p:bgPr>
    </p:bg>
    <p:spTree>
      <p:nvGrpSpPr>
        <p:cNvPr id="1" name=""/>
        <p:cNvGrpSpPr/>
        <p:nvPr/>
      </p:nvGrpSpPr>
      <p:grpSpPr>
        <a:xfrm>
          <a:off x="0" y="0"/>
          <a:ext cx="0" cy="0"/>
          <a:chOff x="0" y="0"/>
          <a:chExt cx="0" cy="0"/>
        </a:xfrm>
      </p:grpSpPr>
      <p:pic>
        <p:nvPicPr>
          <p:cNvPr id="31" name="Grafik 30" descr="Ein Bild, das orange, Kunst, Licht enthält.&#10;&#10;KI-generierte Inhalte können fehlerhaft sein.">
            <a:extLst>
              <a:ext uri="{FF2B5EF4-FFF2-40B4-BE49-F238E27FC236}">
                <a16:creationId xmlns:a16="http://schemas.microsoft.com/office/drawing/2014/main" id="{70C4120D-EE8E-43CE-9A73-ED68668B9FFC}"/>
              </a:ext>
            </a:extLst>
          </p:cNvPr>
          <p:cNvPicPr>
            <a:picLocks noChangeAspect="1"/>
          </p:cNvPicPr>
          <p:nvPr userDrawn="1"/>
        </p:nvPicPr>
        <p:blipFill>
          <a:blip r:embed="rId2"/>
          <a:stretch>
            <a:fillRect/>
          </a:stretch>
        </p:blipFill>
        <p:spPr>
          <a:xfrm>
            <a:off x="10102156" y="170230"/>
            <a:ext cx="1922585" cy="738311"/>
          </a:xfrm>
          <a:prstGeom prst="rect">
            <a:avLst/>
          </a:prstGeom>
        </p:spPr>
      </p:pic>
      <p:sp>
        <p:nvSpPr>
          <p:cNvPr id="11" name="Titel 6">
            <a:extLst>
              <a:ext uri="{FF2B5EF4-FFF2-40B4-BE49-F238E27FC236}">
                <a16:creationId xmlns:a16="http://schemas.microsoft.com/office/drawing/2014/main" id="{1BD3C4E7-03C9-5814-1ACF-FC966133E404}"/>
              </a:ext>
            </a:extLst>
          </p:cNvPr>
          <p:cNvSpPr>
            <a:spLocks noGrp="1"/>
          </p:cNvSpPr>
          <p:nvPr>
            <p:ph type="title" hasCustomPrompt="1"/>
          </p:nvPr>
        </p:nvSpPr>
        <p:spPr>
          <a:xfrm>
            <a:off x="1163638" y="803024"/>
            <a:ext cx="10548936" cy="621682"/>
          </a:xfrm>
        </p:spPr>
        <p:txBody>
          <a:bodyPr lIns="0" rtlCol="0" anchor="t" anchorCtr="0">
            <a:normAutofit/>
          </a:bodyPr>
          <a:lstStyle>
            <a:lvl1pPr>
              <a:defRPr lang="de-DE" sz="2800">
                <a:solidFill>
                  <a:schemeClr val="tx1">
                    <a:lumMod val="65000"/>
                    <a:lumOff val="35000"/>
                  </a:schemeClr>
                </a:solidFill>
              </a:defRPr>
            </a:lvl1pPr>
          </a:lstStyle>
          <a:p>
            <a:pPr rtl="0"/>
            <a:r>
              <a:rPr lang="de-DE" dirty="0"/>
              <a:t>Titel durch Klicken hinzufügen</a:t>
            </a:r>
          </a:p>
        </p:txBody>
      </p:sp>
      <p:sp>
        <p:nvSpPr>
          <p:cNvPr id="13" name="Textplatzhalter 9">
            <a:extLst>
              <a:ext uri="{FF2B5EF4-FFF2-40B4-BE49-F238E27FC236}">
                <a16:creationId xmlns:a16="http://schemas.microsoft.com/office/drawing/2014/main" id="{46A998E8-6C90-59B4-FB23-9641A8B3037A}"/>
              </a:ext>
            </a:extLst>
          </p:cNvPr>
          <p:cNvSpPr>
            <a:spLocks noGrp="1"/>
          </p:cNvSpPr>
          <p:nvPr>
            <p:ph type="body" sz="quarter" idx="16"/>
          </p:nvPr>
        </p:nvSpPr>
        <p:spPr>
          <a:xfrm>
            <a:off x="1163638" y="200026"/>
            <a:ext cx="7904162"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sp>
        <p:nvSpPr>
          <p:cNvPr id="2" name="Textfeld 1">
            <a:extLst>
              <a:ext uri="{FF2B5EF4-FFF2-40B4-BE49-F238E27FC236}">
                <a16:creationId xmlns:a16="http://schemas.microsoft.com/office/drawing/2014/main" id="{1FE55DB7-7D04-A04F-402A-EF5F24994048}"/>
              </a:ext>
            </a:extLst>
          </p:cNvPr>
          <p:cNvSpPr txBox="1"/>
          <p:nvPr userDrawn="1"/>
        </p:nvSpPr>
        <p:spPr>
          <a:xfrm>
            <a:off x="23445" y="634293"/>
            <a:ext cx="1015021" cy="1569660"/>
          </a:xfrm>
          <a:prstGeom prst="rect">
            <a:avLst/>
          </a:prstGeom>
          <a:noFill/>
        </p:spPr>
        <p:txBody>
          <a:bodyPr wrap="none" rtlCol="0">
            <a:spAutoFit/>
          </a:bodyPr>
          <a:lstStyle/>
          <a:p>
            <a:r>
              <a:rPr lang="en-US" sz="9600" b="1" spc="-1600" baseline="0" dirty="0">
                <a:solidFill>
                  <a:srgbClr val="B8E6E6"/>
                </a:solidFill>
                <a:latin typeface="Candara" panose="020E0502030303020204" pitchFamily="34" charset="0"/>
              </a:rPr>
              <a:t>&gt;&gt;</a:t>
            </a:r>
          </a:p>
        </p:txBody>
      </p:sp>
      <p:sp>
        <p:nvSpPr>
          <p:cNvPr id="3" name="Foliennummernplatzhalter 5">
            <a:extLst>
              <a:ext uri="{FF2B5EF4-FFF2-40B4-BE49-F238E27FC236}">
                <a16:creationId xmlns:a16="http://schemas.microsoft.com/office/drawing/2014/main" id="{C67E5689-B765-45C8-F32E-9CF3969DADA8}"/>
              </a:ext>
            </a:extLst>
          </p:cNvPr>
          <p:cNvSpPr txBox="1">
            <a:spLocks/>
          </p:cNvSpPr>
          <p:nvPr userDrawn="1"/>
        </p:nvSpPr>
        <p:spPr>
          <a:xfrm>
            <a:off x="-31601" y="6383215"/>
            <a:ext cx="476641" cy="293077"/>
          </a:xfrm>
          <a:prstGeom prst="rect">
            <a:avLst/>
          </a:prstGeom>
        </p:spPr>
        <p:txBody>
          <a:bodyPr vert="horz" lIns="0" tIns="45720" rIns="0" bIns="45720" rtlCol="0" anchor="t" anchorCtr="0"/>
          <a:lstStyle>
            <a:defPPr rtl="0">
              <a:defRPr lang="de-DE"/>
            </a:defPPr>
            <a:lvl1pPr marL="0" algn="l" defTabSz="914400" rtl="0" eaLnBrk="1" latinLnBrk="0" hangingPunct="1">
              <a:defRPr lang="de-DE" sz="1200" b="1" kern="1200" spc="150" baseline="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a:lstStyle>
          <a:p>
            <a:pPr algn="r"/>
            <a:fld id="{18D65601-5AE2-46FC-B138-694DDD2B510D}" type="slidenum">
              <a:rPr lang="de-DE" smtClean="0"/>
              <a:pPr algn="r"/>
              <a:t>‹Nr.›</a:t>
            </a:fld>
            <a:endParaRPr lang="de-DE" dirty="0"/>
          </a:p>
        </p:txBody>
      </p:sp>
      <p:sp>
        <p:nvSpPr>
          <p:cNvPr id="4" name="Inhaltsplatzhalter 7">
            <a:extLst>
              <a:ext uri="{FF2B5EF4-FFF2-40B4-BE49-F238E27FC236}">
                <a16:creationId xmlns:a16="http://schemas.microsoft.com/office/drawing/2014/main" id="{9F168771-C739-8A14-3C37-2D7F92CE46D8}"/>
              </a:ext>
            </a:extLst>
          </p:cNvPr>
          <p:cNvSpPr>
            <a:spLocks noGrp="1"/>
          </p:cNvSpPr>
          <p:nvPr>
            <p:ph sz="quarter" idx="12" hasCustomPrompt="1"/>
          </p:nvPr>
        </p:nvSpPr>
        <p:spPr>
          <a:xfrm>
            <a:off x="1163638" y="1635362"/>
            <a:ext cx="10548936" cy="4689238"/>
          </a:xfrm>
        </p:spPr>
        <p:txBody>
          <a:bodyPr lIns="0" tIns="0" rIns="0" bIns="0" rtlCol="0">
            <a:normAutofit/>
          </a:bodyPr>
          <a:lstStyle>
            <a:lvl1pPr marL="252000" indent="-252000">
              <a:lnSpc>
                <a:spcPct val="90000"/>
              </a:lnSpc>
              <a:spcBef>
                <a:spcPts val="0"/>
              </a:spcBef>
              <a:spcAft>
                <a:spcPts val="600"/>
              </a:spcAft>
              <a:buClr>
                <a:schemeClr val="accent1"/>
              </a:buClr>
              <a:buFont typeface="Wingdings 3" panose="05040102010807070707" pitchFamily="18" charset="2"/>
              <a:buChar char=""/>
              <a:defRPr lang="de-DE" sz="2000"/>
            </a:lvl1pPr>
            <a:lvl2pPr marL="504000" indent="-252000">
              <a:lnSpc>
                <a:spcPct val="90000"/>
              </a:lnSpc>
              <a:spcBef>
                <a:spcPts val="0"/>
              </a:spcBef>
              <a:spcAft>
                <a:spcPts val="600"/>
              </a:spcAft>
              <a:buClr>
                <a:schemeClr val="accent1"/>
              </a:buClr>
              <a:buFont typeface="Wingdings 3" panose="05040102010807070707" pitchFamily="18" charset="2"/>
              <a:buChar char=""/>
              <a:defRPr lang="de-DE" sz="1800"/>
            </a:lvl2pPr>
            <a:lvl3pPr marL="756000" indent="-252000">
              <a:spcBef>
                <a:spcPts val="0"/>
              </a:spcBef>
              <a:spcAft>
                <a:spcPts val="600"/>
              </a:spcAft>
              <a:buClr>
                <a:schemeClr val="accent1"/>
              </a:buClr>
              <a:buFont typeface="Wingdings 3" panose="05040102010807070707" pitchFamily="18" charset="2"/>
              <a:buChar char=""/>
              <a:defRPr lang="de-DE" sz="1800"/>
            </a:lvl3pPr>
            <a:lvl4pPr marL="1008000" indent="-252000">
              <a:spcBef>
                <a:spcPts val="0"/>
              </a:spcBef>
              <a:spcAft>
                <a:spcPts val="600"/>
              </a:spcAft>
              <a:buClr>
                <a:schemeClr val="accent1"/>
              </a:buClr>
              <a:buFont typeface="Wingdings 3" panose="05040102010807070707" pitchFamily="18" charset="2"/>
              <a:buChar char=""/>
              <a:defRPr lang="de-DE" sz="1600"/>
            </a:lvl4pPr>
            <a:lvl5pPr marL="1260000" indent="-252000">
              <a:spcBef>
                <a:spcPts val="0"/>
              </a:spcBef>
              <a:spcAft>
                <a:spcPts val="600"/>
              </a:spcAft>
              <a:buClr>
                <a:schemeClr val="accent1"/>
              </a:buClr>
              <a:buFont typeface="Wingdings 3" panose="05040102010807070707" pitchFamily="18" charset="2"/>
              <a:buChar char=""/>
              <a:defRPr lang="de-DE" sz="1600"/>
            </a:lvl5pPr>
          </a:lstStyle>
          <a:p>
            <a:pPr lvl="0" rtl="0"/>
            <a:r>
              <a:rPr lang="de-DE" dirty="0"/>
              <a:t>Klicken, um Inhalt hinzuzufügen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spTree>
    <p:extLst>
      <p:ext uri="{BB962C8B-B14F-4D97-AF65-F5344CB8AC3E}">
        <p14:creationId xmlns:p14="http://schemas.microsoft.com/office/powerpoint/2010/main" val="7093348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51" userDrawn="1">
          <p15:clr>
            <a:srgbClr val="FBAE40"/>
          </p15:clr>
        </p15:guide>
        <p15:guide id="3" pos="73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5B3424C-4925-A7F7-02CD-84526B2E22EF}"/>
              </a:ext>
            </a:extLst>
          </p:cNvPr>
          <p:cNvSpPr>
            <a:spLocks noGrp="1"/>
          </p:cNvSpPr>
          <p:nvPr>
            <p:ph type="title" hasCustomPrompt="1"/>
          </p:nvPr>
        </p:nvSpPr>
        <p:spPr>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r>
              <a:rPr lang="de-DE" dirty="0"/>
              <a:t>Titel durch Klicken hinzufügen</a:t>
            </a:r>
          </a:p>
        </p:txBody>
      </p:sp>
      <p:sp>
        <p:nvSpPr>
          <p:cNvPr id="13" name="Foliennummernplatzhalter 5">
            <a:extLst>
              <a:ext uri="{FF2B5EF4-FFF2-40B4-BE49-F238E27FC236}">
                <a16:creationId xmlns:a16="http://schemas.microsoft.com/office/drawing/2014/main" id="{85EE14BD-B054-B696-2188-C7F48149BD6A}"/>
              </a:ext>
            </a:extLst>
          </p:cNvPr>
          <p:cNvSpPr txBox="1">
            <a:spLocks/>
          </p:cNvSpPr>
          <p:nvPr userDrawn="1"/>
        </p:nvSpPr>
        <p:spPr>
          <a:xfrm>
            <a:off x="-31601" y="6383215"/>
            <a:ext cx="476641" cy="293077"/>
          </a:xfrm>
          <a:prstGeom prst="rect">
            <a:avLst/>
          </a:prstGeom>
        </p:spPr>
        <p:txBody>
          <a:bodyPr vert="horz" lIns="0" tIns="45720" rIns="0" bIns="45720" rtlCol="0" anchor="t" anchorCtr="0"/>
          <a:lstStyle>
            <a:defPPr rtl="0">
              <a:defRPr lang="de-DE"/>
            </a:defPPr>
            <a:lvl1pPr marL="0" algn="l" defTabSz="914400" rtl="0" eaLnBrk="1" latinLnBrk="0" hangingPunct="1">
              <a:defRPr lang="de-DE" sz="1200" b="1" kern="1200" spc="150" baseline="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a:lstStyle>
          <a:p>
            <a:pPr algn="r"/>
            <a:fld id="{18D65601-5AE2-46FC-B138-694DDD2B510D}" type="slidenum">
              <a:rPr lang="de-DE" smtClean="0"/>
              <a:pPr algn="r"/>
              <a:t>‹Nr.›</a:t>
            </a:fld>
            <a:endParaRPr lang="de-DE" dirty="0"/>
          </a:p>
        </p:txBody>
      </p:sp>
      <p:sp>
        <p:nvSpPr>
          <p:cNvPr id="14" name="Textplatzhalter 9">
            <a:extLst>
              <a:ext uri="{FF2B5EF4-FFF2-40B4-BE49-F238E27FC236}">
                <a16:creationId xmlns:a16="http://schemas.microsoft.com/office/drawing/2014/main" id="{DF1C3FA8-8986-B00B-FE62-9FFB9816AB08}"/>
              </a:ext>
            </a:extLst>
          </p:cNvPr>
          <p:cNvSpPr>
            <a:spLocks noGrp="1"/>
          </p:cNvSpPr>
          <p:nvPr>
            <p:ph type="body" sz="quarter" idx="16"/>
          </p:nvPr>
        </p:nvSpPr>
        <p:spPr>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pic>
        <p:nvPicPr>
          <p:cNvPr id="4" name="Grafik 3" descr="Ein Bild, das orange, Kunst, Licht enthält.&#10;&#10;KI-generierte Inhalte können fehlerhaft sein.">
            <a:extLst>
              <a:ext uri="{FF2B5EF4-FFF2-40B4-BE49-F238E27FC236}">
                <a16:creationId xmlns:a16="http://schemas.microsoft.com/office/drawing/2014/main" id="{1E272E0B-0C21-A144-D959-9E87A1C04D50}"/>
              </a:ext>
            </a:extLst>
          </p:cNvPr>
          <p:cNvPicPr>
            <a:picLocks noChangeAspect="1"/>
          </p:cNvPicPr>
          <p:nvPr userDrawn="1"/>
        </p:nvPicPr>
        <p:blipFill>
          <a:blip r:embed="rId2"/>
          <a:stretch>
            <a:fillRect/>
          </a:stretch>
        </p:blipFill>
        <p:spPr>
          <a:xfrm>
            <a:off x="10102156" y="170230"/>
            <a:ext cx="1922585" cy="738311"/>
          </a:xfrm>
          <a:prstGeom prst="rect">
            <a:avLst/>
          </a:prstGeom>
        </p:spPr>
      </p:pic>
      <p:sp>
        <p:nvSpPr>
          <p:cNvPr id="3" name="Inhaltsplatzhalter 7">
            <a:extLst>
              <a:ext uri="{FF2B5EF4-FFF2-40B4-BE49-F238E27FC236}">
                <a16:creationId xmlns:a16="http://schemas.microsoft.com/office/drawing/2014/main" id="{81639899-F0C0-4A03-AF16-36B2154A46FD}"/>
              </a:ext>
            </a:extLst>
          </p:cNvPr>
          <p:cNvSpPr>
            <a:spLocks noGrp="1"/>
          </p:cNvSpPr>
          <p:nvPr>
            <p:ph sz="quarter" idx="12" hasCustomPrompt="1"/>
          </p:nvPr>
        </p:nvSpPr>
        <p:spPr>
          <a:xfrm>
            <a:off x="803275" y="1635362"/>
            <a:ext cx="10909299" cy="4689238"/>
          </a:xfrm>
        </p:spPr>
        <p:txBody>
          <a:bodyPr lIns="0" tIns="0" rIns="0" bIns="0" rtlCol="0">
            <a:normAutofit/>
          </a:bodyPr>
          <a:lstStyle>
            <a:lvl1pPr marL="252000" indent="-252000">
              <a:lnSpc>
                <a:spcPct val="90000"/>
              </a:lnSpc>
              <a:spcBef>
                <a:spcPts val="0"/>
              </a:spcBef>
              <a:spcAft>
                <a:spcPts val="600"/>
              </a:spcAft>
              <a:buFont typeface="Wingdings 3" panose="05040102010807070707" pitchFamily="18" charset="2"/>
              <a:buChar char=""/>
              <a:defRPr lang="de-DE" sz="2000"/>
            </a:lvl1pPr>
            <a:lvl2pPr marL="504000" indent="-252000">
              <a:lnSpc>
                <a:spcPct val="90000"/>
              </a:lnSpc>
              <a:spcBef>
                <a:spcPts val="0"/>
              </a:spcBef>
              <a:spcAft>
                <a:spcPts val="600"/>
              </a:spcAft>
              <a:buFont typeface="Wingdings 3" panose="05040102010807070707" pitchFamily="18" charset="2"/>
              <a:buChar char=""/>
              <a:defRPr lang="de-DE" sz="1800"/>
            </a:lvl2pPr>
            <a:lvl3pPr marL="756000" indent="-252000">
              <a:spcBef>
                <a:spcPts val="0"/>
              </a:spcBef>
              <a:spcAft>
                <a:spcPts val="600"/>
              </a:spcAft>
              <a:buFont typeface="Wingdings 3" panose="05040102010807070707" pitchFamily="18" charset="2"/>
              <a:buChar char=""/>
              <a:defRPr lang="de-DE" sz="1800"/>
            </a:lvl3pPr>
            <a:lvl4pPr marL="1008000" indent="-252000">
              <a:spcBef>
                <a:spcPts val="0"/>
              </a:spcBef>
              <a:spcAft>
                <a:spcPts val="600"/>
              </a:spcAft>
              <a:buFont typeface="Wingdings 3" panose="05040102010807070707" pitchFamily="18" charset="2"/>
              <a:buChar char=""/>
              <a:defRPr lang="de-DE" sz="1600"/>
            </a:lvl4pPr>
            <a:lvl5pPr marL="1260000" indent="-252000">
              <a:spcBef>
                <a:spcPts val="0"/>
              </a:spcBef>
              <a:spcAft>
                <a:spcPts val="600"/>
              </a:spcAft>
              <a:buFont typeface="Wingdings 3" panose="05040102010807070707" pitchFamily="18" charset="2"/>
              <a:buChar char=""/>
              <a:defRPr lang="de-DE" sz="1600"/>
            </a:lvl5pPr>
          </a:lstStyle>
          <a:p>
            <a:pPr lvl="0" rtl="0"/>
            <a:r>
              <a:rPr lang="de-DE" dirty="0"/>
              <a:t>Klicken, um Inhalt hinzuzufügen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spTree>
    <p:extLst>
      <p:ext uri="{BB962C8B-B14F-4D97-AF65-F5344CB8AC3E}">
        <p14:creationId xmlns:p14="http://schemas.microsoft.com/office/powerpoint/2010/main" val="12157790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79" userDrawn="1">
          <p15:clr>
            <a:srgbClr val="FBAE40"/>
          </p15:clr>
        </p15:guide>
        <p15:guide id="4" pos="7378" userDrawn="1">
          <p15:clr>
            <a:srgbClr val="FBAE40"/>
          </p15:clr>
        </p15:guide>
        <p15:guide id="5" pos="50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Teal">
    <p:bg>
      <p:bgPr>
        <a:solidFill>
          <a:srgbClr val="DAF3F2"/>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5B3424C-4925-A7F7-02CD-84526B2E22EF}"/>
              </a:ext>
            </a:extLst>
          </p:cNvPr>
          <p:cNvSpPr>
            <a:spLocks noGrp="1"/>
          </p:cNvSpPr>
          <p:nvPr>
            <p:ph type="title" hasCustomPrompt="1"/>
          </p:nvPr>
        </p:nvSpPr>
        <p:spPr>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r>
              <a:rPr lang="de-DE" dirty="0"/>
              <a:t>Titel durch Klicken hinzufügen</a:t>
            </a:r>
          </a:p>
        </p:txBody>
      </p:sp>
      <p:sp>
        <p:nvSpPr>
          <p:cNvPr id="13" name="Foliennummernplatzhalter 5">
            <a:extLst>
              <a:ext uri="{FF2B5EF4-FFF2-40B4-BE49-F238E27FC236}">
                <a16:creationId xmlns:a16="http://schemas.microsoft.com/office/drawing/2014/main" id="{85EE14BD-B054-B696-2188-C7F48149BD6A}"/>
              </a:ext>
            </a:extLst>
          </p:cNvPr>
          <p:cNvSpPr txBox="1">
            <a:spLocks/>
          </p:cNvSpPr>
          <p:nvPr userDrawn="1"/>
        </p:nvSpPr>
        <p:spPr>
          <a:xfrm>
            <a:off x="-31601" y="6383215"/>
            <a:ext cx="476641" cy="293077"/>
          </a:xfrm>
          <a:prstGeom prst="rect">
            <a:avLst/>
          </a:prstGeom>
        </p:spPr>
        <p:txBody>
          <a:bodyPr vert="horz" lIns="0" tIns="45720" rIns="0" bIns="45720" rtlCol="0" anchor="t" anchorCtr="0"/>
          <a:lstStyle>
            <a:defPPr rtl="0">
              <a:defRPr lang="de-DE"/>
            </a:defPPr>
            <a:lvl1pPr marL="0" algn="l" defTabSz="914400" rtl="0" eaLnBrk="1" latinLnBrk="0" hangingPunct="1">
              <a:defRPr lang="de-DE" sz="1200" b="1" kern="1200" spc="150" baseline="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a:lstStyle>
          <a:p>
            <a:pPr algn="r"/>
            <a:fld id="{18D65601-5AE2-46FC-B138-694DDD2B510D}" type="slidenum">
              <a:rPr lang="de-DE" smtClean="0"/>
              <a:pPr algn="r"/>
              <a:t>‹Nr.›</a:t>
            </a:fld>
            <a:endParaRPr lang="de-DE" dirty="0"/>
          </a:p>
        </p:txBody>
      </p:sp>
      <p:sp>
        <p:nvSpPr>
          <p:cNvPr id="14" name="Textplatzhalter 9">
            <a:extLst>
              <a:ext uri="{FF2B5EF4-FFF2-40B4-BE49-F238E27FC236}">
                <a16:creationId xmlns:a16="http://schemas.microsoft.com/office/drawing/2014/main" id="{DF1C3FA8-8986-B00B-FE62-9FFB9816AB08}"/>
              </a:ext>
            </a:extLst>
          </p:cNvPr>
          <p:cNvSpPr>
            <a:spLocks noGrp="1"/>
          </p:cNvSpPr>
          <p:nvPr>
            <p:ph type="body" sz="quarter" idx="16"/>
          </p:nvPr>
        </p:nvSpPr>
        <p:spPr>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pic>
        <p:nvPicPr>
          <p:cNvPr id="4" name="Grafik 3" descr="Ein Bild, das orange, Kunst, Licht enthält.&#10;&#10;KI-generierte Inhalte können fehlerhaft sein.">
            <a:extLst>
              <a:ext uri="{FF2B5EF4-FFF2-40B4-BE49-F238E27FC236}">
                <a16:creationId xmlns:a16="http://schemas.microsoft.com/office/drawing/2014/main" id="{1E272E0B-0C21-A144-D959-9E87A1C04D50}"/>
              </a:ext>
            </a:extLst>
          </p:cNvPr>
          <p:cNvPicPr>
            <a:picLocks noChangeAspect="1"/>
          </p:cNvPicPr>
          <p:nvPr userDrawn="1"/>
        </p:nvPicPr>
        <p:blipFill>
          <a:blip r:embed="rId2"/>
          <a:stretch>
            <a:fillRect/>
          </a:stretch>
        </p:blipFill>
        <p:spPr>
          <a:xfrm>
            <a:off x="10102156" y="170230"/>
            <a:ext cx="1922585" cy="738311"/>
          </a:xfrm>
          <a:prstGeom prst="rect">
            <a:avLst/>
          </a:prstGeom>
        </p:spPr>
      </p:pic>
      <p:sp>
        <p:nvSpPr>
          <p:cNvPr id="6" name="Inhaltsplatzhalter 7">
            <a:extLst>
              <a:ext uri="{FF2B5EF4-FFF2-40B4-BE49-F238E27FC236}">
                <a16:creationId xmlns:a16="http://schemas.microsoft.com/office/drawing/2014/main" id="{66C3EC98-F2E9-E425-72C3-60A9EFA826A4}"/>
              </a:ext>
            </a:extLst>
          </p:cNvPr>
          <p:cNvSpPr>
            <a:spLocks noGrp="1"/>
          </p:cNvSpPr>
          <p:nvPr>
            <p:ph sz="quarter" idx="12" hasCustomPrompt="1"/>
          </p:nvPr>
        </p:nvSpPr>
        <p:spPr>
          <a:xfrm>
            <a:off x="803275" y="1635362"/>
            <a:ext cx="10909299" cy="4689238"/>
          </a:xfrm>
        </p:spPr>
        <p:txBody>
          <a:bodyPr lIns="0" tIns="0" rIns="0" bIns="0" rtlCol="0">
            <a:normAutofit/>
          </a:bodyPr>
          <a:lstStyle>
            <a:lvl1pPr marL="252000" indent="-252000">
              <a:lnSpc>
                <a:spcPct val="90000"/>
              </a:lnSpc>
              <a:spcBef>
                <a:spcPts val="0"/>
              </a:spcBef>
              <a:spcAft>
                <a:spcPts val="600"/>
              </a:spcAft>
              <a:buClr>
                <a:schemeClr val="accent1"/>
              </a:buClr>
              <a:buFont typeface="Wingdings 3" panose="05040102010807070707" pitchFamily="18" charset="2"/>
              <a:buChar char=""/>
              <a:defRPr lang="de-DE" sz="2000"/>
            </a:lvl1pPr>
            <a:lvl2pPr marL="504000" indent="-252000">
              <a:lnSpc>
                <a:spcPct val="90000"/>
              </a:lnSpc>
              <a:spcBef>
                <a:spcPts val="0"/>
              </a:spcBef>
              <a:spcAft>
                <a:spcPts val="600"/>
              </a:spcAft>
              <a:buClr>
                <a:schemeClr val="accent1"/>
              </a:buClr>
              <a:buFont typeface="Wingdings 3" panose="05040102010807070707" pitchFamily="18" charset="2"/>
              <a:buChar char=""/>
              <a:defRPr lang="de-DE" sz="1800"/>
            </a:lvl2pPr>
            <a:lvl3pPr marL="756000" indent="-252000">
              <a:spcBef>
                <a:spcPts val="0"/>
              </a:spcBef>
              <a:spcAft>
                <a:spcPts val="600"/>
              </a:spcAft>
              <a:buClr>
                <a:schemeClr val="accent1"/>
              </a:buClr>
              <a:buFont typeface="Wingdings 3" panose="05040102010807070707" pitchFamily="18" charset="2"/>
              <a:buChar char=""/>
              <a:defRPr lang="de-DE" sz="1800"/>
            </a:lvl3pPr>
            <a:lvl4pPr marL="1008000" indent="-252000">
              <a:spcBef>
                <a:spcPts val="0"/>
              </a:spcBef>
              <a:spcAft>
                <a:spcPts val="600"/>
              </a:spcAft>
              <a:buClr>
                <a:schemeClr val="accent1"/>
              </a:buClr>
              <a:buFont typeface="Wingdings 3" panose="05040102010807070707" pitchFamily="18" charset="2"/>
              <a:buChar char=""/>
              <a:defRPr lang="de-DE" sz="1600"/>
            </a:lvl4pPr>
            <a:lvl5pPr marL="1260000" indent="-252000">
              <a:spcBef>
                <a:spcPts val="0"/>
              </a:spcBef>
              <a:spcAft>
                <a:spcPts val="600"/>
              </a:spcAft>
              <a:buClr>
                <a:schemeClr val="accent1"/>
              </a:buClr>
              <a:buFont typeface="Wingdings 3" panose="05040102010807070707" pitchFamily="18" charset="2"/>
              <a:buChar char=""/>
              <a:defRPr lang="de-DE" sz="1600"/>
            </a:lvl5pPr>
          </a:lstStyle>
          <a:p>
            <a:pPr lvl="0" rtl="0"/>
            <a:r>
              <a:rPr lang="de-DE" dirty="0"/>
              <a:t>Klicken, um Inhalt hinzuzufügen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spTree>
    <p:extLst>
      <p:ext uri="{BB962C8B-B14F-4D97-AF65-F5344CB8AC3E}">
        <p14:creationId xmlns:p14="http://schemas.microsoft.com/office/powerpoint/2010/main" val="34524130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79" userDrawn="1">
          <p15:clr>
            <a:srgbClr val="FBAE40"/>
          </p15:clr>
        </p15:guide>
        <p15:guide id="4" pos="7378" userDrawn="1">
          <p15:clr>
            <a:srgbClr val="FBAE40"/>
          </p15:clr>
        </p15:guide>
        <p15:guide id="5" pos="5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5B3424C-4925-A7F7-02CD-84526B2E22EF}"/>
              </a:ext>
            </a:extLst>
          </p:cNvPr>
          <p:cNvSpPr>
            <a:spLocks noGrp="1"/>
          </p:cNvSpPr>
          <p:nvPr>
            <p:ph type="title" hasCustomPrompt="1"/>
          </p:nvPr>
        </p:nvSpPr>
        <p:spPr>
          <a:xfrm>
            <a:off x="814314" y="803024"/>
            <a:ext cx="10898260" cy="621682"/>
          </a:xfrm>
        </p:spPr>
        <p:txBody>
          <a:bodyPr lIns="0" rtlCol="0" anchor="t" anchorCtr="0">
            <a:normAutofit/>
          </a:bodyPr>
          <a:lstStyle>
            <a:lvl1pPr>
              <a:defRPr lang="de-DE" sz="2800">
                <a:solidFill>
                  <a:schemeClr val="tx1">
                    <a:lumMod val="65000"/>
                    <a:lumOff val="35000"/>
                  </a:schemeClr>
                </a:solidFill>
              </a:defRPr>
            </a:lvl1pPr>
          </a:lstStyle>
          <a:p>
            <a:pPr rtl="0"/>
            <a:r>
              <a:rPr lang="de-DE" dirty="0"/>
              <a:t>Titel durch Klicken hinzufügen</a:t>
            </a:r>
          </a:p>
        </p:txBody>
      </p:sp>
      <p:sp>
        <p:nvSpPr>
          <p:cNvPr id="13" name="Foliennummernplatzhalter 5">
            <a:extLst>
              <a:ext uri="{FF2B5EF4-FFF2-40B4-BE49-F238E27FC236}">
                <a16:creationId xmlns:a16="http://schemas.microsoft.com/office/drawing/2014/main" id="{85EE14BD-B054-B696-2188-C7F48149BD6A}"/>
              </a:ext>
            </a:extLst>
          </p:cNvPr>
          <p:cNvSpPr txBox="1">
            <a:spLocks/>
          </p:cNvSpPr>
          <p:nvPr userDrawn="1"/>
        </p:nvSpPr>
        <p:spPr>
          <a:xfrm>
            <a:off x="-31601" y="6383215"/>
            <a:ext cx="476641" cy="293077"/>
          </a:xfrm>
          <a:prstGeom prst="rect">
            <a:avLst/>
          </a:prstGeom>
        </p:spPr>
        <p:txBody>
          <a:bodyPr vert="horz" lIns="0" tIns="45720" rIns="0" bIns="45720" rtlCol="0" anchor="t" anchorCtr="0"/>
          <a:lstStyle>
            <a:defPPr rtl="0">
              <a:defRPr lang="de-DE"/>
            </a:defPPr>
            <a:lvl1pPr marL="0" algn="l" defTabSz="914400" rtl="0" eaLnBrk="1" latinLnBrk="0" hangingPunct="1">
              <a:defRPr lang="de-DE" sz="1200" b="1" kern="1200" spc="150" baseline="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a:lstStyle>
          <a:p>
            <a:pPr algn="r"/>
            <a:fld id="{18D65601-5AE2-46FC-B138-694DDD2B510D}" type="slidenum">
              <a:rPr lang="de-DE" smtClean="0"/>
              <a:pPr algn="r"/>
              <a:t>‹Nr.›</a:t>
            </a:fld>
            <a:endParaRPr lang="de-DE" dirty="0"/>
          </a:p>
        </p:txBody>
      </p:sp>
      <p:sp>
        <p:nvSpPr>
          <p:cNvPr id="14" name="Textplatzhalter 9">
            <a:extLst>
              <a:ext uri="{FF2B5EF4-FFF2-40B4-BE49-F238E27FC236}">
                <a16:creationId xmlns:a16="http://schemas.microsoft.com/office/drawing/2014/main" id="{DF1C3FA8-8986-B00B-FE62-9FFB9816AB08}"/>
              </a:ext>
            </a:extLst>
          </p:cNvPr>
          <p:cNvSpPr>
            <a:spLocks noGrp="1"/>
          </p:cNvSpPr>
          <p:nvPr>
            <p:ph type="body" sz="quarter" idx="16"/>
          </p:nvPr>
        </p:nvSpPr>
        <p:spPr>
          <a:xfrm>
            <a:off x="814314" y="200026"/>
            <a:ext cx="8253486" cy="456824"/>
          </a:xfrm>
        </p:spPr>
        <p:txBody>
          <a:bodyPr lIns="0">
            <a:normAutofit/>
          </a:bodyPr>
          <a:lstStyle>
            <a:lvl1pPr marL="0" indent="0">
              <a:buFontTx/>
              <a:buNone/>
              <a:defRPr sz="2000">
                <a:solidFill>
                  <a:schemeClr val="bg1">
                    <a:lumMod val="65000"/>
                  </a:schemeClr>
                </a:solidFill>
              </a:defRPr>
            </a:lvl1pPr>
            <a:lvl2pPr marL="457200" indent="0">
              <a:buNone/>
              <a:defRPr/>
            </a:lvl2pPr>
          </a:lstStyle>
          <a:p>
            <a:pPr lvl="0"/>
            <a:r>
              <a:rPr lang="de-DE" dirty="0"/>
              <a:t>Mastertextformat bearbeiten</a:t>
            </a:r>
          </a:p>
        </p:txBody>
      </p:sp>
      <p:pic>
        <p:nvPicPr>
          <p:cNvPr id="4" name="Grafik 3" descr="Ein Bild, das orange, Kunst, Licht enthält.&#10;&#10;KI-generierte Inhalte können fehlerhaft sein.">
            <a:extLst>
              <a:ext uri="{FF2B5EF4-FFF2-40B4-BE49-F238E27FC236}">
                <a16:creationId xmlns:a16="http://schemas.microsoft.com/office/drawing/2014/main" id="{1E272E0B-0C21-A144-D959-9E87A1C04D50}"/>
              </a:ext>
            </a:extLst>
          </p:cNvPr>
          <p:cNvPicPr>
            <a:picLocks noChangeAspect="1"/>
          </p:cNvPicPr>
          <p:nvPr userDrawn="1"/>
        </p:nvPicPr>
        <p:blipFill>
          <a:blip r:embed="rId2"/>
          <a:stretch>
            <a:fillRect/>
          </a:stretch>
        </p:blipFill>
        <p:spPr>
          <a:xfrm>
            <a:off x="10102156" y="170230"/>
            <a:ext cx="1922585" cy="738311"/>
          </a:xfrm>
          <a:prstGeom prst="rect">
            <a:avLst/>
          </a:prstGeom>
        </p:spPr>
      </p:pic>
      <p:sp>
        <p:nvSpPr>
          <p:cNvPr id="3" name="Inhaltsplatzhalter 7">
            <a:extLst>
              <a:ext uri="{FF2B5EF4-FFF2-40B4-BE49-F238E27FC236}">
                <a16:creationId xmlns:a16="http://schemas.microsoft.com/office/drawing/2014/main" id="{87BDAFBC-D8D6-18F3-EE78-F61759D0C146}"/>
              </a:ext>
            </a:extLst>
          </p:cNvPr>
          <p:cNvSpPr>
            <a:spLocks noGrp="1"/>
          </p:cNvSpPr>
          <p:nvPr>
            <p:ph sz="quarter" idx="12" hasCustomPrompt="1"/>
          </p:nvPr>
        </p:nvSpPr>
        <p:spPr>
          <a:xfrm>
            <a:off x="803275" y="1635362"/>
            <a:ext cx="10909299" cy="4689238"/>
          </a:xfrm>
        </p:spPr>
        <p:txBody>
          <a:bodyPr lIns="0" tIns="0" rIns="0" bIns="0" rtlCol="0">
            <a:normAutofit/>
          </a:bodyPr>
          <a:lstStyle>
            <a:lvl1pPr marL="252000" indent="-252000">
              <a:lnSpc>
                <a:spcPct val="90000"/>
              </a:lnSpc>
              <a:spcBef>
                <a:spcPts val="0"/>
              </a:spcBef>
              <a:spcAft>
                <a:spcPts val="600"/>
              </a:spcAft>
              <a:buFont typeface="Wingdings 3" panose="05040102010807070707" pitchFamily="18" charset="2"/>
              <a:buChar char=""/>
              <a:defRPr lang="de-DE" sz="2000"/>
            </a:lvl1pPr>
            <a:lvl2pPr marL="504000" indent="-252000">
              <a:lnSpc>
                <a:spcPct val="90000"/>
              </a:lnSpc>
              <a:spcBef>
                <a:spcPts val="0"/>
              </a:spcBef>
              <a:spcAft>
                <a:spcPts val="600"/>
              </a:spcAft>
              <a:buFont typeface="Wingdings 3" panose="05040102010807070707" pitchFamily="18" charset="2"/>
              <a:buChar char=""/>
              <a:defRPr lang="de-DE" sz="1800"/>
            </a:lvl2pPr>
            <a:lvl3pPr marL="756000" indent="-252000">
              <a:spcBef>
                <a:spcPts val="0"/>
              </a:spcBef>
              <a:spcAft>
                <a:spcPts val="600"/>
              </a:spcAft>
              <a:buFont typeface="Wingdings 3" panose="05040102010807070707" pitchFamily="18" charset="2"/>
              <a:buChar char=""/>
              <a:defRPr lang="de-DE" sz="1800"/>
            </a:lvl3pPr>
            <a:lvl4pPr marL="1008000" indent="-252000">
              <a:spcBef>
                <a:spcPts val="0"/>
              </a:spcBef>
              <a:spcAft>
                <a:spcPts val="600"/>
              </a:spcAft>
              <a:buFont typeface="Wingdings 3" panose="05040102010807070707" pitchFamily="18" charset="2"/>
              <a:buChar char=""/>
              <a:defRPr lang="de-DE" sz="1600"/>
            </a:lvl4pPr>
            <a:lvl5pPr marL="1260000" indent="-252000">
              <a:spcBef>
                <a:spcPts val="0"/>
              </a:spcBef>
              <a:spcAft>
                <a:spcPts val="600"/>
              </a:spcAft>
              <a:buFont typeface="Wingdings 3" panose="05040102010807070707" pitchFamily="18" charset="2"/>
              <a:buChar char=""/>
              <a:defRPr lang="de-DE" sz="1600"/>
            </a:lvl5pPr>
          </a:lstStyle>
          <a:p>
            <a:pPr lvl="0" rtl="0"/>
            <a:r>
              <a:rPr lang="de-DE" dirty="0"/>
              <a:t>Klicken, um Inhalt hinzuzufügen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spTree>
    <p:extLst>
      <p:ext uri="{BB962C8B-B14F-4D97-AF65-F5344CB8AC3E}">
        <p14:creationId xmlns:p14="http://schemas.microsoft.com/office/powerpoint/2010/main" val="1421427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279" userDrawn="1">
          <p15:clr>
            <a:srgbClr val="FBAE40"/>
          </p15:clr>
        </p15:guide>
        <p15:guide id="4" pos="7378" userDrawn="1">
          <p15:clr>
            <a:srgbClr val="FBAE40"/>
          </p15:clr>
        </p15:guide>
        <p15:guide id="5" pos="50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B82F216-62F1-7E0B-63FD-51C27CDAA1B4}"/>
              </a:ext>
            </a:extLst>
          </p:cNvPr>
          <p:cNvSpPr>
            <a:spLocks noGrp="1"/>
          </p:cNvSpPr>
          <p:nvPr>
            <p:ph type="title"/>
          </p:nvPr>
        </p:nvSpPr>
        <p:spPr>
          <a:xfrm>
            <a:off x="838200" y="744415"/>
            <a:ext cx="10515600" cy="612437"/>
          </a:xfrm>
          <a:prstGeom prst="rect">
            <a:avLst/>
          </a:prstGeom>
        </p:spPr>
        <p:txBody>
          <a:bodyPr vert="horz" lIns="91440" tIns="45720" rIns="91440" bIns="45720" rtlCol="0" anchor="t">
            <a:normAutofit/>
          </a:bodyPr>
          <a:lstStyle>
            <a:defPPr>
              <a:defRPr lang="de-DE"/>
            </a:defPPr>
          </a:lstStyle>
          <a:p>
            <a:pPr rtl="0"/>
            <a:r>
              <a:rPr lang="de-DE" dirty="0"/>
              <a:t>Titelmasterformat durch Klicken bearbeiten</a:t>
            </a:r>
          </a:p>
        </p:txBody>
      </p:sp>
      <p:sp>
        <p:nvSpPr>
          <p:cNvPr id="3" name="Textplatzhalt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defPPr>
              <a:defRPr lang="de-DE"/>
            </a:defPPr>
          </a:lstStyle>
          <a:p>
            <a:pPr lvl="0" rtl="0"/>
            <a:r>
              <a:rPr lang="de-DE" dirty="0"/>
              <a:t>Textmasterformat durch Klicken bearbeiten</a:t>
            </a:r>
          </a:p>
          <a:p>
            <a:pPr lvl="1" rtl="0"/>
            <a:r>
              <a:rPr lang="de-DE" dirty="0"/>
              <a:t>Zweite Ebene</a:t>
            </a:r>
          </a:p>
          <a:p>
            <a:pPr lvl="2" rtl="0"/>
            <a:r>
              <a:rPr lang="de-DE" dirty="0"/>
              <a:t>Dritte Ebene</a:t>
            </a:r>
          </a:p>
          <a:p>
            <a:pPr lvl="3" rtl="0"/>
            <a:r>
              <a:rPr lang="de-DE" dirty="0"/>
              <a:t>Vierte Ebene</a:t>
            </a:r>
          </a:p>
          <a:p>
            <a:pPr lvl="4" rtl="0"/>
            <a:r>
              <a:rPr lang="de-DE" dirty="0"/>
              <a:t>Fünfte Ebene</a:t>
            </a:r>
          </a:p>
        </p:txBody>
      </p:sp>
      <p:sp>
        <p:nvSpPr>
          <p:cNvPr id="4" name="Datumsplatzhalt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de-DE" sz="900" b="0" cap="all" spc="150" baseline="0">
                <a:solidFill>
                  <a:schemeClr val="bg2">
                    <a:lumMod val="50000"/>
                  </a:schemeClr>
                </a:solidFill>
                <a:latin typeface="Univers Light" panose="020B0403020202020204" pitchFamily="34" charset="0"/>
              </a:defRPr>
            </a:lvl1pPr>
          </a:lstStyle>
          <a:p>
            <a:pPr rtl="0"/>
            <a:r>
              <a:rPr lang="de-DE" dirty="0"/>
              <a:t>2026-04-09</a:t>
            </a:r>
          </a:p>
        </p:txBody>
      </p:sp>
      <p:sp>
        <p:nvSpPr>
          <p:cNvPr id="5" name="Fußzeilenplatzhalt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de-DE" sz="900" b="0" cap="all" spc="150" baseline="0">
                <a:solidFill>
                  <a:schemeClr val="bg2">
                    <a:lumMod val="50000"/>
                  </a:schemeClr>
                </a:solidFill>
                <a:latin typeface="Univers Light" panose="020B0403020202020204" pitchFamily="34" charset="0"/>
              </a:defRPr>
            </a:lvl1pPr>
          </a:lstStyle>
          <a:p>
            <a:pPr rtl="0"/>
            <a:endParaRPr lang="de-DE"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1" r:id="rId2"/>
    <p:sldLayoutId id="2147483692" r:id="rId3"/>
    <p:sldLayoutId id="2147483700" r:id="rId4"/>
    <p:sldLayoutId id="2147483690" r:id="rId5"/>
    <p:sldLayoutId id="2147483708" r:id="rId6"/>
    <p:sldLayoutId id="2147483695" r:id="rId7"/>
    <p:sldLayoutId id="2147483715" r:id="rId8"/>
    <p:sldLayoutId id="2147483716" r:id="rId9"/>
    <p:sldLayoutId id="2147483707" r:id="rId10"/>
    <p:sldLayoutId id="2147483709" r:id="rId11"/>
    <p:sldLayoutId id="2147483706" r:id="rId12"/>
    <p:sldLayoutId id="2147483714" r:id="rId13"/>
    <p:sldLayoutId id="2147483697" r:id="rId14"/>
    <p:sldLayoutId id="2147483710" r:id="rId15"/>
    <p:sldLayoutId id="2147483711" r:id="rId16"/>
    <p:sldLayoutId id="2147483712" r:id="rId17"/>
    <p:sldLayoutId id="2147483713" r:id="rId18"/>
    <p:sldLayoutId id="2147483689" r:id="rId19"/>
    <p:sldLayoutId id="2147483681" r:id="rId20"/>
  </p:sldLayoutIdLst>
  <p:hf hdr="0" ftr="0" dt="0"/>
  <p:txStyles>
    <p:titleStyle>
      <a:lvl1pPr algn="l" defTabSz="914400" rtl="0" eaLnBrk="1" latinLnBrk="0" hangingPunct="1">
        <a:lnSpc>
          <a:spcPct val="90000"/>
        </a:lnSpc>
        <a:spcBef>
          <a:spcPct val="0"/>
        </a:spcBef>
        <a:buNone/>
        <a:defRPr lang="de-DE" sz="3200" kern="1200">
          <a:solidFill>
            <a:schemeClr val="tx1"/>
          </a:solidFill>
          <a:latin typeface="Candara" panose="020E0502030303020204" pitchFamily="34" charset="0"/>
          <a:ea typeface="+mj-ea"/>
          <a:cs typeface="+mj-cs"/>
        </a:defRPr>
      </a:lvl1pPr>
    </p:titleStyle>
    <p:bodyStyle>
      <a:lvl1pPr marL="252000" indent="-252000" algn="l" defTabSz="914400" rtl="0" eaLnBrk="1" latinLnBrk="0" hangingPunct="1">
        <a:lnSpc>
          <a:spcPct val="90000"/>
        </a:lnSpc>
        <a:spcBef>
          <a:spcPts val="1000"/>
        </a:spcBef>
        <a:buClr>
          <a:schemeClr val="accent2"/>
        </a:buClr>
        <a:buSzPct val="80000"/>
        <a:buFont typeface="Wingdings 3" panose="05040102010807070707" pitchFamily="18" charset="2"/>
        <a:buChar char=""/>
        <a:defRPr lang="de-DE" sz="2800" kern="1200">
          <a:solidFill>
            <a:schemeClr val="tx1"/>
          </a:solidFill>
          <a:latin typeface="Candara" panose="020E0502030303020204" pitchFamily="34" charset="0"/>
          <a:ea typeface="+mn-ea"/>
          <a:cs typeface="+mn-cs"/>
        </a:defRPr>
      </a:lvl1pPr>
      <a:lvl2pPr marL="504000" indent="-252000" algn="l" defTabSz="914400" rtl="0" eaLnBrk="1" latinLnBrk="0" hangingPunct="1">
        <a:lnSpc>
          <a:spcPct val="90000"/>
        </a:lnSpc>
        <a:spcBef>
          <a:spcPts val="500"/>
        </a:spcBef>
        <a:buClr>
          <a:schemeClr val="accent2"/>
        </a:buClr>
        <a:buSzPct val="80000"/>
        <a:buFont typeface="Wingdings 3" panose="05040102010807070707" pitchFamily="18" charset="2"/>
        <a:buChar char=""/>
        <a:defRPr lang="de-DE" sz="2400" kern="1200">
          <a:solidFill>
            <a:schemeClr val="tx1"/>
          </a:solidFill>
          <a:latin typeface="Candara" panose="020E0502030303020204" pitchFamily="34" charset="0"/>
          <a:ea typeface="+mn-ea"/>
          <a:cs typeface="+mn-cs"/>
        </a:defRPr>
      </a:lvl2pPr>
      <a:lvl3pPr marL="756000" indent="-252000" algn="l" defTabSz="914400" rtl="0" eaLnBrk="1" latinLnBrk="0" hangingPunct="1">
        <a:lnSpc>
          <a:spcPct val="90000"/>
        </a:lnSpc>
        <a:spcBef>
          <a:spcPts val="500"/>
        </a:spcBef>
        <a:buClr>
          <a:schemeClr val="accent2"/>
        </a:buClr>
        <a:buSzPct val="80000"/>
        <a:buFont typeface="Wingdings 3" panose="05040102010807070707" pitchFamily="18" charset="2"/>
        <a:buChar char=""/>
        <a:defRPr lang="de-DE" sz="2000" kern="1200">
          <a:solidFill>
            <a:schemeClr val="tx1"/>
          </a:solidFill>
          <a:latin typeface="Candara" panose="020E0502030303020204" pitchFamily="34" charset="0"/>
          <a:ea typeface="+mn-ea"/>
          <a:cs typeface="+mn-cs"/>
        </a:defRPr>
      </a:lvl3pPr>
      <a:lvl4pPr marL="1008000" indent="-252000" algn="l" defTabSz="914400" rtl="0" eaLnBrk="1" latinLnBrk="0" hangingPunct="1">
        <a:lnSpc>
          <a:spcPct val="90000"/>
        </a:lnSpc>
        <a:spcBef>
          <a:spcPts val="500"/>
        </a:spcBef>
        <a:buClr>
          <a:schemeClr val="accent2"/>
        </a:buClr>
        <a:buSzPct val="80000"/>
        <a:buFont typeface="Wingdings 3" panose="05040102010807070707" pitchFamily="18" charset="2"/>
        <a:buChar char=""/>
        <a:defRPr lang="de-DE" sz="1800" kern="1200">
          <a:solidFill>
            <a:schemeClr val="tx1"/>
          </a:solidFill>
          <a:latin typeface="Candara" panose="020E0502030303020204" pitchFamily="34" charset="0"/>
          <a:ea typeface="+mn-ea"/>
          <a:cs typeface="+mn-cs"/>
        </a:defRPr>
      </a:lvl4pPr>
      <a:lvl5pPr marL="1260000" indent="-252000" algn="l" defTabSz="914400" rtl="0" eaLnBrk="1" latinLnBrk="0" hangingPunct="1">
        <a:lnSpc>
          <a:spcPct val="90000"/>
        </a:lnSpc>
        <a:spcBef>
          <a:spcPts val="500"/>
        </a:spcBef>
        <a:buClr>
          <a:schemeClr val="accent2"/>
        </a:buClr>
        <a:buSzPct val="80000"/>
        <a:buFont typeface="Wingdings 3" panose="05040102010807070707" pitchFamily="18" charset="2"/>
        <a:buChar char=""/>
        <a:defRPr lang="de-DE" sz="18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9pPr>
    </p:bodyStyle>
    <p:otherStyle>
      <a:defPPr>
        <a:defRPr lang="de-DE"/>
      </a:defPPr>
      <a:lvl1pPr marL="0" algn="l" defTabSz="914400" rtl="0" eaLnBrk="1" latinLnBrk="0" hangingPunct="1">
        <a:defRPr lang="de-DE" sz="1800" kern="120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8" Type="http://schemas.openxmlformats.org/officeDocument/2006/relationships/hyperlink" Target="https://orgiq.org/wp-content/uploads/2025/10/OrgIQ_Leading2NextStage_Release_DE.pdf" TargetMode="External"/><Relationship Id="rId3" Type="http://schemas.openxmlformats.org/officeDocument/2006/relationships/hyperlink" Target="https://orgiq.org/home/downloads/" TargetMode="External"/><Relationship Id="rId7" Type="http://schemas.openxmlformats.org/officeDocument/2006/relationships/hyperlink" Target="https://orgiq.org/wp-content/uploads/2025/11/OrgIQ_DeepDive_TrustBetrayal_Release_EN.pdf"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hyperlink" Target="https://orgiq.org/wp-content/uploads/2025/01/OrgIQ_RelOrgCheck_Release_EN.pdf" TargetMode="External"/><Relationship Id="rId11" Type="http://schemas.openxmlformats.org/officeDocument/2006/relationships/image" Target="../media/image3.png"/><Relationship Id="rId5" Type="http://schemas.openxmlformats.org/officeDocument/2006/relationships/hyperlink" Target="https://orgiq.org/wp-content/uploads/2025/07/OrgIQ_DSS-CheatSheet_Release_EN.pdf" TargetMode="External"/><Relationship Id="rId10" Type="http://schemas.openxmlformats.org/officeDocument/2006/relationships/hyperlink" Target="https://orgiq.org/wp-content/uploads/2024/10/OrgIQ_DeepDive_Leadership_Release_EN.pdf" TargetMode="External"/><Relationship Id="rId4" Type="http://schemas.openxmlformats.org/officeDocument/2006/relationships/hyperlink" Target="https://orgiq.org/wp-content/uploads/2025/01/OrgIQ_GeckoCheatSheet_Release_EN.pdf" TargetMode="External"/><Relationship Id="rId9" Type="http://schemas.openxmlformats.org/officeDocument/2006/relationships/hyperlink" Target="https://orgiq.org/wp-content/uploads/2025/05/OrgIQ_DeepDive_LeadershipIntro_Release_EN.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8.sv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image" Target="../media/image29.jpg"/></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microsoft.com/office/2007/relationships/hdphoto" Target="../media/hdphoto2.wdp"/></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10.xml"/><Relationship Id="rId4" Type="http://schemas.openxmlformats.org/officeDocument/2006/relationships/image" Target="../media/image29.jpg"/></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hyperlink" Target="https://en.wikipedia.org/wiki/Behavioral_sink" TargetMode="External"/><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8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AB51AC8-23E0-DE80-9292-49DE56383B53}"/>
              </a:ext>
            </a:extLst>
          </p:cNvPr>
          <p:cNvSpPr>
            <a:spLocks noGrp="1"/>
          </p:cNvSpPr>
          <p:nvPr>
            <p:ph type="title"/>
          </p:nvPr>
        </p:nvSpPr>
        <p:spPr/>
        <p:txBody>
          <a:bodyPr/>
          <a:lstStyle/>
          <a:p>
            <a:r>
              <a:rPr lang="en-US" dirty="0"/>
              <a:t>Ready for 2030</a:t>
            </a:r>
          </a:p>
        </p:txBody>
      </p:sp>
      <p:sp>
        <p:nvSpPr>
          <p:cNvPr id="5" name="Textplatzhalter 4">
            <a:extLst>
              <a:ext uri="{FF2B5EF4-FFF2-40B4-BE49-F238E27FC236}">
                <a16:creationId xmlns:a16="http://schemas.microsoft.com/office/drawing/2014/main" id="{56934A5F-4BA5-3F87-8623-25FE202B3BC4}"/>
              </a:ext>
            </a:extLst>
          </p:cNvPr>
          <p:cNvSpPr>
            <a:spLocks noGrp="1"/>
          </p:cNvSpPr>
          <p:nvPr>
            <p:ph type="body" sz="quarter" idx="12"/>
          </p:nvPr>
        </p:nvSpPr>
        <p:spPr/>
        <p:txBody>
          <a:bodyPr/>
          <a:lstStyle/>
          <a:p>
            <a:r>
              <a:rPr lang="en-US" dirty="0"/>
              <a:t>Software Quality between AI and Limbi –</a:t>
            </a:r>
            <a:br>
              <a:rPr lang="en-US" dirty="0"/>
            </a:br>
            <a:r>
              <a:rPr lang="en-US" dirty="0"/>
              <a:t>thinking in cooperation instead of competition</a:t>
            </a:r>
          </a:p>
        </p:txBody>
      </p:sp>
      <p:pic>
        <p:nvPicPr>
          <p:cNvPr id="10" name="Bildplatzhalter 9">
            <a:extLst>
              <a:ext uri="{FF2B5EF4-FFF2-40B4-BE49-F238E27FC236}">
                <a16:creationId xmlns:a16="http://schemas.microsoft.com/office/drawing/2014/main" id="{C4F7D6EE-587F-8D81-6A8D-8B842B9CD0E3}"/>
              </a:ext>
            </a:extLst>
          </p:cNvPr>
          <p:cNvPicPr>
            <a:picLocks noGrp="1" noChangeAspect="1"/>
          </p:cNvPicPr>
          <p:nvPr>
            <p:ph type="pic" sz="quarter" idx="13"/>
          </p:nvPr>
        </p:nvPicPr>
        <p:blipFill>
          <a:blip r:embed="rId2"/>
          <a:srcRect t="5179" b="5179"/>
          <a:stretch/>
        </p:blipFill>
        <p:spPr/>
      </p:pic>
    </p:spTree>
    <p:extLst>
      <p:ext uri="{BB962C8B-B14F-4D97-AF65-F5344CB8AC3E}">
        <p14:creationId xmlns:p14="http://schemas.microsoft.com/office/powerpoint/2010/main" val="2501773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0BA4C22-DC58-F7D9-B8CC-3619904427F6}"/>
              </a:ext>
            </a:extLst>
          </p:cNvPr>
          <p:cNvSpPr>
            <a:spLocks noGrp="1"/>
          </p:cNvSpPr>
          <p:nvPr>
            <p:ph type="title"/>
          </p:nvPr>
        </p:nvSpPr>
        <p:spPr/>
        <p:txBody>
          <a:bodyPr/>
          <a:lstStyle/>
          <a:p>
            <a:r>
              <a:rPr lang="en-US" dirty="0"/>
              <a:t>Two Interwoven Topics</a:t>
            </a:r>
          </a:p>
        </p:txBody>
      </p:sp>
      <p:sp>
        <p:nvSpPr>
          <p:cNvPr id="10" name="Textplatzhalter 9">
            <a:extLst>
              <a:ext uri="{FF2B5EF4-FFF2-40B4-BE49-F238E27FC236}">
                <a16:creationId xmlns:a16="http://schemas.microsoft.com/office/drawing/2014/main" id="{C58FB42B-C58E-76BF-EFF6-68245F2B61C2}"/>
              </a:ext>
            </a:extLst>
          </p:cNvPr>
          <p:cNvSpPr>
            <a:spLocks noGrp="1"/>
          </p:cNvSpPr>
          <p:nvPr>
            <p:ph type="body" sz="quarter" idx="16"/>
          </p:nvPr>
        </p:nvSpPr>
        <p:spPr/>
        <p:txBody>
          <a:bodyPr/>
          <a:lstStyle/>
          <a:p>
            <a:r>
              <a:rPr lang="de-DE" dirty="0"/>
              <a:t>Warm-up</a:t>
            </a:r>
            <a:endParaRPr lang="en-US" dirty="0"/>
          </a:p>
        </p:txBody>
      </p:sp>
      <p:sp>
        <p:nvSpPr>
          <p:cNvPr id="9" name="Inhaltsplatzhalter 8">
            <a:extLst>
              <a:ext uri="{FF2B5EF4-FFF2-40B4-BE49-F238E27FC236}">
                <a16:creationId xmlns:a16="http://schemas.microsoft.com/office/drawing/2014/main" id="{CBA3390C-601B-B880-D7E6-1569BB077309}"/>
              </a:ext>
            </a:extLst>
          </p:cNvPr>
          <p:cNvSpPr>
            <a:spLocks noGrp="1"/>
          </p:cNvSpPr>
          <p:nvPr>
            <p:ph sz="quarter" idx="12"/>
          </p:nvPr>
        </p:nvSpPr>
        <p:spPr/>
        <p:txBody>
          <a:bodyPr>
            <a:normAutofit/>
          </a:bodyPr>
          <a:lstStyle/>
          <a:p>
            <a:pPr marL="0" indent="0" algn="ctr">
              <a:buNone/>
            </a:pPr>
            <a:endParaRPr lang="en-US" sz="2800" dirty="0">
              <a:solidFill>
                <a:schemeClr val="accent1"/>
              </a:solidFill>
            </a:endParaRPr>
          </a:p>
          <a:p>
            <a:pPr marL="0" indent="0" algn="ctr">
              <a:buNone/>
            </a:pPr>
            <a:endParaRPr lang="en-US" sz="4800" dirty="0">
              <a:solidFill>
                <a:schemeClr val="accent1"/>
              </a:solidFill>
            </a:endParaRPr>
          </a:p>
          <a:p>
            <a:pPr marL="0" indent="0" algn="ctr">
              <a:buNone/>
            </a:pPr>
            <a:r>
              <a:rPr lang="en-US" sz="4800" dirty="0">
                <a:solidFill>
                  <a:schemeClr val="accent1"/>
                </a:solidFill>
              </a:rPr>
              <a:t>1) </a:t>
            </a:r>
            <a:r>
              <a:rPr lang="en-US" sz="4800" dirty="0">
                <a:solidFill>
                  <a:schemeClr val="tx1">
                    <a:lumMod val="50000"/>
                    <a:lumOff val="50000"/>
                  </a:schemeClr>
                </a:solidFill>
              </a:rPr>
              <a:t>What will </a:t>
            </a:r>
            <a:r>
              <a:rPr lang="en-US" sz="4800" b="1" dirty="0">
                <a:solidFill>
                  <a:schemeClr val="accent1"/>
                </a:solidFill>
              </a:rPr>
              <a:t>AI do</a:t>
            </a:r>
            <a:r>
              <a:rPr lang="en-US" sz="4800" dirty="0">
                <a:solidFill>
                  <a:schemeClr val="tx1">
                    <a:lumMod val="50000"/>
                    <a:lumOff val="50000"/>
                  </a:schemeClr>
                </a:solidFill>
              </a:rPr>
              <a:t>?</a:t>
            </a:r>
          </a:p>
          <a:p>
            <a:pPr marL="0" indent="0" algn="ctr">
              <a:buNone/>
            </a:pPr>
            <a:r>
              <a:rPr lang="en-US" sz="4800" dirty="0">
                <a:solidFill>
                  <a:schemeClr val="accent1"/>
                </a:solidFill>
              </a:rPr>
              <a:t>2) </a:t>
            </a:r>
            <a:r>
              <a:rPr lang="en-US" sz="4800" dirty="0">
                <a:solidFill>
                  <a:schemeClr val="tx1">
                    <a:lumMod val="50000"/>
                    <a:lumOff val="50000"/>
                  </a:schemeClr>
                </a:solidFill>
              </a:rPr>
              <a:t>How will we </a:t>
            </a:r>
            <a:r>
              <a:rPr lang="en-US" sz="4800" b="1" dirty="0">
                <a:solidFill>
                  <a:schemeClr val="accent1"/>
                </a:solidFill>
              </a:rPr>
              <a:t>react</a:t>
            </a:r>
            <a:r>
              <a:rPr lang="en-US" sz="4800" dirty="0">
                <a:solidFill>
                  <a:schemeClr val="tx1">
                    <a:lumMod val="50000"/>
                    <a:lumOff val="50000"/>
                  </a:schemeClr>
                </a:solidFill>
              </a:rPr>
              <a:t>?</a:t>
            </a:r>
          </a:p>
        </p:txBody>
      </p:sp>
    </p:spTree>
    <p:extLst>
      <p:ext uri="{BB962C8B-B14F-4D97-AF65-F5344CB8AC3E}">
        <p14:creationId xmlns:p14="http://schemas.microsoft.com/office/powerpoint/2010/main" val="15853956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3A54EA4-3C21-EC86-E3A6-1AE2A06D3689}"/>
              </a:ext>
            </a:extLst>
          </p:cNvPr>
          <p:cNvSpPr>
            <a:spLocks noGrp="1"/>
          </p:cNvSpPr>
          <p:nvPr>
            <p:ph type="title"/>
          </p:nvPr>
        </p:nvSpPr>
        <p:spPr/>
        <p:txBody>
          <a:bodyPr/>
          <a:lstStyle/>
          <a:p>
            <a:endParaRPr lang="en-US"/>
          </a:p>
        </p:txBody>
      </p:sp>
      <p:sp>
        <p:nvSpPr>
          <p:cNvPr id="5" name="Textplatzhalter 4">
            <a:extLst>
              <a:ext uri="{FF2B5EF4-FFF2-40B4-BE49-F238E27FC236}">
                <a16:creationId xmlns:a16="http://schemas.microsoft.com/office/drawing/2014/main" id="{6B183EDC-F313-DDDF-2421-EEA4C587A4F0}"/>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sp>
        <p:nvSpPr>
          <p:cNvPr id="2" name="Inhaltsplatzhalter 1">
            <a:extLst>
              <a:ext uri="{FF2B5EF4-FFF2-40B4-BE49-F238E27FC236}">
                <a16:creationId xmlns:a16="http://schemas.microsoft.com/office/drawing/2014/main" id="{C386C2ED-761B-28FF-8FD4-9660F512A326}"/>
              </a:ext>
            </a:extLst>
          </p:cNvPr>
          <p:cNvSpPr>
            <a:spLocks noGrp="1"/>
          </p:cNvSpPr>
          <p:nvPr>
            <p:ph sz="quarter" idx="12"/>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600" dirty="0"/>
              <a:t>No, </a:t>
            </a:r>
            <a:r>
              <a:rPr lang="en-US" sz="3600" dirty="0" err="1"/>
              <a:t>SwQ</a:t>
            </a:r>
            <a:r>
              <a:rPr lang="en-US" sz="3600" dirty="0"/>
              <a:t> won't be out of a job by 2030.</a:t>
            </a:r>
          </a:p>
          <a:p>
            <a:pPr marL="0" indent="0" algn="ctr">
              <a:buNone/>
            </a:pPr>
            <a:r>
              <a:rPr lang="en-US" sz="3600" dirty="0"/>
              <a:t>But it's high time we learn to </a:t>
            </a:r>
            <a:r>
              <a:rPr lang="en-US" sz="3600" i="1" dirty="0"/>
              <a:t>live</a:t>
            </a:r>
            <a:r>
              <a:rPr lang="en-US" sz="3600" dirty="0"/>
              <a:t>.</a:t>
            </a:r>
          </a:p>
          <a:p>
            <a:pPr marL="0" indent="0" algn="ctr">
              <a:buNone/>
            </a:pPr>
            <a:endParaRPr lang="en-US" sz="3600" dirty="0"/>
          </a:p>
          <a:p>
            <a:pPr lvl="1"/>
            <a:endParaRPr lang="de-DE" dirty="0"/>
          </a:p>
        </p:txBody>
      </p:sp>
    </p:spTree>
    <p:extLst>
      <p:ext uri="{BB962C8B-B14F-4D97-AF65-F5344CB8AC3E}">
        <p14:creationId xmlns:p14="http://schemas.microsoft.com/office/powerpoint/2010/main" val="32503845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AAAE358-19BC-E601-0BAA-2CF1B696BCA2}"/>
              </a:ext>
            </a:extLst>
          </p:cNvPr>
          <p:cNvSpPr>
            <a:spLocks noGrp="1"/>
          </p:cNvSpPr>
          <p:nvPr>
            <p:ph type="body" sz="quarter" idx="16"/>
          </p:nvPr>
        </p:nvSpPr>
        <p:spPr/>
        <p:txBody>
          <a:bodyPr/>
          <a:lstStyle/>
          <a:p>
            <a:endParaRPr lang="en-US"/>
          </a:p>
        </p:txBody>
      </p:sp>
      <p:pic>
        <p:nvPicPr>
          <p:cNvPr id="4" name="Grafik 3">
            <a:extLst>
              <a:ext uri="{FF2B5EF4-FFF2-40B4-BE49-F238E27FC236}">
                <a16:creationId xmlns:a16="http://schemas.microsoft.com/office/drawing/2014/main" id="{E4E21209-2536-882A-EC24-F8D420EB033D}"/>
              </a:ext>
            </a:extLst>
          </p:cNvPr>
          <p:cNvPicPr>
            <a:picLocks noChangeAspect="1"/>
          </p:cNvPicPr>
          <p:nvPr/>
        </p:nvPicPr>
        <p:blipFill>
          <a:blip r:embed="rId2"/>
          <a:stretch>
            <a:fillRect/>
          </a:stretch>
        </p:blipFill>
        <p:spPr>
          <a:xfrm>
            <a:off x="952500" y="0"/>
            <a:ext cx="10287000" cy="6858000"/>
          </a:xfrm>
          <a:prstGeom prst="rect">
            <a:avLst/>
          </a:prstGeom>
        </p:spPr>
      </p:pic>
      <p:sp>
        <p:nvSpPr>
          <p:cNvPr id="3" name="Textfeld 2">
            <a:extLst>
              <a:ext uri="{FF2B5EF4-FFF2-40B4-BE49-F238E27FC236}">
                <a16:creationId xmlns:a16="http://schemas.microsoft.com/office/drawing/2014/main" id="{F623A81B-CB22-E9D3-9C22-3AE3AEA165AD}"/>
              </a:ext>
            </a:extLst>
          </p:cNvPr>
          <p:cNvSpPr txBox="1"/>
          <p:nvPr/>
        </p:nvSpPr>
        <p:spPr>
          <a:xfrm>
            <a:off x="1272881" y="826070"/>
            <a:ext cx="4764233" cy="5632311"/>
          </a:xfrm>
          <a:prstGeom prst="rect">
            <a:avLst/>
          </a:prstGeom>
          <a:noFill/>
        </p:spPr>
        <p:txBody>
          <a:bodyPr wrap="square" rtlCol="0">
            <a:spAutoFit/>
          </a:bodyPr>
          <a:lstStyle/>
          <a:p>
            <a:r>
              <a:rPr lang="en-US" sz="6000" b="1" dirty="0">
                <a:solidFill>
                  <a:schemeClr val="accent2"/>
                </a:solidFill>
                <a:latin typeface="Comforter Brush" pitchFamily="2" charset="0"/>
              </a:rPr>
              <a:t>Intelligence</a:t>
            </a:r>
            <a:r>
              <a:rPr lang="en-US" sz="6000" dirty="0">
                <a:solidFill>
                  <a:schemeClr val="accent2"/>
                </a:solidFill>
                <a:latin typeface="Comforter Brush" pitchFamily="2" charset="0"/>
              </a:rPr>
              <a:t>: Learning, Anticipating, and Adapting for </a:t>
            </a:r>
            <a:r>
              <a:rPr lang="en-US" sz="6000" dirty="0">
                <a:solidFill>
                  <a:schemeClr val="accent2">
                    <a:lumMod val="20000"/>
                    <a:lumOff val="80000"/>
                  </a:schemeClr>
                </a:solidFill>
                <a:latin typeface="Comforter Brush" pitchFamily="2" charset="0"/>
              </a:rPr>
              <a:t>System </a:t>
            </a:r>
            <a:r>
              <a:rPr lang="en-US" sz="6000" b="1" dirty="0">
                <a:solidFill>
                  <a:schemeClr val="accent2">
                    <a:lumMod val="20000"/>
                    <a:lumOff val="80000"/>
                  </a:schemeClr>
                </a:solidFill>
                <a:latin typeface="Comforter Brush" pitchFamily="2" charset="0"/>
              </a:rPr>
              <a:t>Survival</a:t>
            </a:r>
            <a:r>
              <a:rPr lang="en-US" sz="6000" dirty="0">
                <a:solidFill>
                  <a:schemeClr val="accent2">
                    <a:lumMod val="20000"/>
                    <a:lumOff val="80000"/>
                  </a:schemeClr>
                </a:solidFill>
                <a:latin typeface="Comforter Brush" pitchFamily="2" charset="0"/>
              </a:rPr>
              <a:t> and </a:t>
            </a:r>
            <a:r>
              <a:rPr lang="en-US" sz="6000" b="1" dirty="0">
                <a:solidFill>
                  <a:schemeClr val="accent2">
                    <a:lumMod val="20000"/>
                    <a:lumOff val="80000"/>
                  </a:schemeClr>
                </a:solidFill>
                <a:latin typeface="Comforter Brush" pitchFamily="2" charset="0"/>
              </a:rPr>
              <a:t>Success</a:t>
            </a:r>
          </a:p>
        </p:txBody>
      </p:sp>
    </p:spTree>
    <p:extLst>
      <p:ext uri="{BB962C8B-B14F-4D97-AF65-F5344CB8AC3E}">
        <p14:creationId xmlns:p14="http://schemas.microsoft.com/office/powerpoint/2010/main" val="31401418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FA595790-5ADF-6372-6F12-A5A8ACEAFE2B}"/>
              </a:ext>
            </a:extLst>
          </p:cNvPr>
          <p:cNvSpPr>
            <a:spLocks noGrp="1"/>
          </p:cNvSpPr>
          <p:nvPr>
            <p:ph type="body" sz="quarter" idx="16"/>
          </p:nvPr>
        </p:nvSpPr>
        <p:spPr/>
        <p:txBody>
          <a:bodyPr/>
          <a:lstStyle/>
          <a:p>
            <a:endParaRPr lang="en-US"/>
          </a:p>
        </p:txBody>
      </p:sp>
      <p:pic>
        <p:nvPicPr>
          <p:cNvPr id="7" name="Grafik 6">
            <a:extLst>
              <a:ext uri="{FF2B5EF4-FFF2-40B4-BE49-F238E27FC236}">
                <a16:creationId xmlns:a16="http://schemas.microsoft.com/office/drawing/2014/main" id="{6C5D13F9-15A8-72A0-C636-B22E44386A71}"/>
              </a:ext>
            </a:extLst>
          </p:cNvPr>
          <p:cNvPicPr>
            <a:picLocks noChangeAspect="1"/>
          </p:cNvPicPr>
          <p:nvPr/>
        </p:nvPicPr>
        <p:blipFill>
          <a:blip r:embed="rId2"/>
          <a:stretch>
            <a:fillRect/>
          </a:stretch>
        </p:blipFill>
        <p:spPr>
          <a:xfrm>
            <a:off x="3239" y="0"/>
            <a:ext cx="12185522" cy="6858000"/>
          </a:xfrm>
          <a:prstGeom prst="rect">
            <a:avLst/>
          </a:prstGeom>
        </p:spPr>
      </p:pic>
      <p:sp>
        <p:nvSpPr>
          <p:cNvPr id="8" name="Textfeld 7">
            <a:extLst>
              <a:ext uri="{FF2B5EF4-FFF2-40B4-BE49-F238E27FC236}">
                <a16:creationId xmlns:a16="http://schemas.microsoft.com/office/drawing/2014/main" id="{E5C993C4-A6E5-1116-831A-E7AFB61326EC}"/>
              </a:ext>
            </a:extLst>
          </p:cNvPr>
          <p:cNvSpPr txBox="1"/>
          <p:nvPr/>
        </p:nvSpPr>
        <p:spPr>
          <a:xfrm>
            <a:off x="465791" y="3424394"/>
            <a:ext cx="11249576" cy="2308324"/>
          </a:xfrm>
          <a:prstGeom prst="rect">
            <a:avLst/>
          </a:prstGeom>
          <a:noFill/>
        </p:spPr>
        <p:txBody>
          <a:bodyPr wrap="square" rtlCol="0">
            <a:spAutoFit/>
          </a:bodyPr>
          <a:lstStyle/>
          <a:p>
            <a:pPr algn="ctr"/>
            <a:r>
              <a:rPr lang="en-US" sz="7200" dirty="0">
                <a:solidFill>
                  <a:schemeClr val="bg1"/>
                </a:solidFill>
                <a:latin typeface="Comforter Brush" pitchFamily="2" charset="0"/>
              </a:rPr>
              <a:t>only if we are scared,,</a:t>
            </a:r>
            <a:br>
              <a:rPr lang="en-US" sz="7200" dirty="0">
                <a:solidFill>
                  <a:schemeClr val="bg1"/>
                </a:solidFill>
                <a:latin typeface="Comforter Brush" pitchFamily="2" charset="0"/>
              </a:rPr>
            </a:br>
            <a:r>
              <a:rPr lang="en-US" sz="7200" dirty="0">
                <a:solidFill>
                  <a:schemeClr val="bg1"/>
                </a:solidFill>
                <a:latin typeface="Comforter Brush" pitchFamily="2" charset="0"/>
              </a:rPr>
              <a:t>we tend to see dystopia</a:t>
            </a:r>
          </a:p>
        </p:txBody>
      </p:sp>
    </p:spTree>
    <p:extLst>
      <p:ext uri="{BB962C8B-B14F-4D97-AF65-F5344CB8AC3E}">
        <p14:creationId xmlns:p14="http://schemas.microsoft.com/office/powerpoint/2010/main" val="19072241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ADC93F-CB70-F385-DAFB-16248E12F3A5}"/>
              </a:ext>
            </a:extLst>
          </p:cNvPr>
          <p:cNvSpPr>
            <a:spLocks noGrp="1"/>
          </p:cNvSpPr>
          <p:nvPr>
            <p:ph type="title"/>
          </p:nvPr>
        </p:nvSpPr>
        <p:spPr/>
        <p:txBody>
          <a:bodyPr/>
          <a:lstStyle/>
          <a:p>
            <a:endParaRPr lang="en-US"/>
          </a:p>
        </p:txBody>
      </p:sp>
      <p:sp>
        <p:nvSpPr>
          <p:cNvPr id="3" name="Textplatzhalter 2">
            <a:extLst>
              <a:ext uri="{FF2B5EF4-FFF2-40B4-BE49-F238E27FC236}">
                <a16:creationId xmlns:a16="http://schemas.microsoft.com/office/drawing/2014/main" id="{F44AE6DB-7384-76FD-13A3-BB1BB90226FE}"/>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sp>
        <p:nvSpPr>
          <p:cNvPr id="4" name="Inhaltsplatzhalter 3">
            <a:extLst>
              <a:ext uri="{FF2B5EF4-FFF2-40B4-BE49-F238E27FC236}">
                <a16:creationId xmlns:a16="http://schemas.microsoft.com/office/drawing/2014/main" id="{FE91806B-441E-5ECB-493C-5AA83A59B51D}"/>
              </a:ext>
            </a:extLst>
          </p:cNvPr>
          <p:cNvSpPr>
            <a:spLocks noGrp="1"/>
          </p:cNvSpPr>
          <p:nvPr>
            <p:ph sz="quarter" idx="12"/>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7200" dirty="0">
                <a:solidFill>
                  <a:schemeClr val="tx1">
                    <a:lumMod val="65000"/>
                    <a:lumOff val="35000"/>
                  </a:schemeClr>
                </a:solidFill>
                <a:latin typeface="Comforter Brush" pitchFamily="2" charset="0"/>
              </a:rPr>
              <a:t>otherwise we see the 3-hours</a:t>
            </a:r>
            <a:br>
              <a:rPr lang="en-US" sz="7200" dirty="0">
                <a:solidFill>
                  <a:schemeClr val="tx1">
                    <a:lumMod val="65000"/>
                    <a:lumOff val="35000"/>
                  </a:schemeClr>
                </a:solidFill>
                <a:latin typeface="Comforter Brush" pitchFamily="2" charset="0"/>
              </a:rPr>
            </a:br>
            <a:r>
              <a:rPr lang="en-US" sz="7200" dirty="0">
                <a:solidFill>
                  <a:schemeClr val="tx1">
                    <a:lumMod val="65000"/>
                    <a:lumOff val="35000"/>
                  </a:schemeClr>
                </a:solidFill>
                <a:latin typeface="Comforter Brush" pitchFamily="2" charset="0"/>
              </a:rPr>
              <a:t>work day</a:t>
            </a:r>
          </a:p>
        </p:txBody>
      </p:sp>
    </p:spTree>
    <p:extLst>
      <p:ext uri="{BB962C8B-B14F-4D97-AF65-F5344CB8AC3E}">
        <p14:creationId xmlns:p14="http://schemas.microsoft.com/office/powerpoint/2010/main" val="9919634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BBAF377-5103-EC80-B42C-C2E3793C37FC}"/>
              </a:ext>
            </a:extLst>
          </p:cNvPr>
          <p:cNvSpPr>
            <a:spLocks noGrp="1"/>
          </p:cNvSpPr>
          <p:nvPr>
            <p:ph type="body" sz="quarter" idx="16"/>
          </p:nvPr>
        </p:nvSpPr>
        <p:spPr/>
        <p:txBody>
          <a:bodyPr/>
          <a:lstStyle/>
          <a:p>
            <a:endParaRPr lang="en-US"/>
          </a:p>
        </p:txBody>
      </p:sp>
      <p:pic>
        <p:nvPicPr>
          <p:cNvPr id="4" name="Grafik 3">
            <a:extLst>
              <a:ext uri="{FF2B5EF4-FFF2-40B4-BE49-F238E27FC236}">
                <a16:creationId xmlns:a16="http://schemas.microsoft.com/office/drawing/2014/main" id="{B06E91C2-19BD-A1C8-0893-ABDE7D6EB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32" y="0"/>
            <a:ext cx="11677135" cy="6858000"/>
          </a:xfrm>
          <a:prstGeom prst="rect">
            <a:avLst/>
          </a:prstGeom>
        </p:spPr>
      </p:pic>
      <p:sp>
        <p:nvSpPr>
          <p:cNvPr id="3" name="Textfeld 2">
            <a:extLst>
              <a:ext uri="{FF2B5EF4-FFF2-40B4-BE49-F238E27FC236}">
                <a16:creationId xmlns:a16="http://schemas.microsoft.com/office/drawing/2014/main" id="{767B315E-CFB2-F2EB-E65F-091C824C7ECB}"/>
              </a:ext>
            </a:extLst>
          </p:cNvPr>
          <p:cNvSpPr txBox="1"/>
          <p:nvPr/>
        </p:nvSpPr>
        <p:spPr>
          <a:xfrm>
            <a:off x="457201" y="316922"/>
            <a:ext cx="4556414" cy="4524315"/>
          </a:xfrm>
          <a:prstGeom prst="rect">
            <a:avLst/>
          </a:prstGeom>
          <a:noFill/>
        </p:spPr>
        <p:txBody>
          <a:bodyPr wrap="square" rtlCol="0">
            <a:spAutoFit/>
          </a:bodyPr>
          <a:lstStyle/>
          <a:p>
            <a:r>
              <a:rPr lang="en-US" sz="7200" dirty="0">
                <a:solidFill>
                  <a:schemeClr val="bg1"/>
                </a:solidFill>
                <a:latin typeface="Comforter Brush" pitchFamily="2" charset="0"/>
              </a:rPr>
              <a:t>You are already on your way, because you are here</a:t>
            </a:r>
          </a:p>
        </p:txBody>
      </p:sp>
    </p:spTree>
    <p:extLst>
      <p:ext uri="{BB962C8B-B14F-4D97-AF65-F5344CB8AC3E}">
        <p14:creationId xmlns:p14="http://schemas.microsoft.com/office/powerpoint/2010/main" val="25976530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B84DA4A-2614-5059-7BEF-82F0F3DBB057}"/>
              </a:ext>
            </a:extLst>
          </p:cNvPr>
          <p:cNvSpPr>
            <a:spLocks noGrp="1"/>
          </p:cNvSpPr>
          <p:nvPr>
            <p:ph type="title"/>
          </p:nvPr>
        </p:nvSpPr>
        <p:spPr/>
        <p:txBody>
          <a:bodyPr/>
          <a:lstStyle/>
          <a:p>
            <a:endParaRPr lang="en-US"/>
          </a:p>
        </p:txBody>
      </p:sp>
      <p:sp>
        <p:nvSpPr>
          <p:cNvPr id="7" name="Textplatzhalter 6">
            <a:extLst>
              <a:ext uri="{FF2B5EF4-FFF2-40B4-BE49-F238E27FC236}">
                <a16:creationId xmlns:a16="http://schemas.microsoft.com/office/drawing/2014/main" id="{766C8B8F-018F-1872-C675-EE37CDA21C59}"/>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sp>
        <p:nvSpPr>
          <p:cNvPr id="6" name="Inhaltsplatzhalter 5">
            <a:extLst>
              <a:ext uri="{FF2B5EF4-FFF2-40B4-BE49-F238E27FC236}">
                <a16:creationId xmlns:a16="http://schemas.microsoft.com/office/drawing/2014/main" id="{DA503A49-5B56-5DED-2E50-0AC14F4AB435}"/>
              </a:ext>
            </a:extLst>
          </p:cNvPr>
          <p:cNvSpPr>
            <a:spLocks noGrp="1"/>
          </p:cNvSpPr>
          <p:nvPr>
            <p:ph sz="quarter" idx="12"/>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600" dirty="0"/>
              <a:t>The </a:t>
            </a:r>
            <a:r>
              <a:rPr lang="en-US" sz="4400" b="1" dirty="0">
                <a:solidFill>
                  <a:schemeClr val="accent2"/>
                </a:solidFill>
              </a:rPr>
              <a:t>probability</a:t>
            </a:r>
            <a:r>
              <a:rPr lang="en-US" sz="3600" dirty="0"/>
              <a:t> of </a:t>
            </a:r>
            <a:r>
              <a:rPr lang="en-US" sz="6600" b="1" dirty="0">
                <a:solidFill>
                  <a:schemeClr val="accent2"/>
                </a:solidFill>
              </a:rPr>
              <a:t>living</a:t>
            </a:r>
            <a:r>
              <a:rPr lang="en-US" sz="3600" dirty="0"/>
              <a:t> instead</a:t>
            </a:r>
            <a:br>
              <a:rPr lang="en-US" sz="3600" dirty="0"/>
            </a:br>
            <a:r>
              <a:rPr lang="en-US" sz="3600" dirty="0"/>
              <a:t>of just </a:t>
            </a:r>
            <a:r>
              <a:rPr lang="en-US" sz="4800" b="1" dirty="0">
                <a:solidFill>
                  <a:schemeClr val="accent1"/>
                </a:solidFill>
              </a:rPr>
              <a:t>functioning</a:t>
            </a:r>
            <a:r>
              <a:rPr lang="en-US" sz="3600" dirty="0"/>
              <a:t> improves.</a:t>
            </a:r>
          </a:p>
        </p:txBody>
      </p:sp>
    </p:spTree>
    <p:extLst>
      <p:ext uri="{BB962C8B-B14F-4D97-AF65-F5344CB8AC3E}">
        <p14:creationId xmlns:p14="http://schemas.microsoft.com/office/powerpoint/2010/main" val="26261374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6211C6F-C8BD-819A-40E5-465A1CB21DA3}"/>
              </a:ext>
            </a:extLst>
          </p:cNvPr>
          <p:cNvSpPr>
            <a:spLocks noGrp="1"/>
          </p:cNvSpPr>
          <p:nvPr>
            <p:ph type="title"/>
          </p:nvPr>
        </p:nvSpPr>
        <p:spPr/>
        <p:txBody>
          <a:bodyPr/>
          <a:lstStyle/>
          <a:p>
            <a:r>
              <a:rPr lang="en-US" dirty="0"/>
              <a:t>Key Takeaway</a:t>
            </a:r>
          </a:p>
        </p:txBody>
      </p:sp>
      <p:sp>
        <p:nvSpPr>
          <p:cNvPr id="6" name="Textplatzhalter 5">
            <a:extLst>
              <a:ext uri="{FF2B5EF4-FFF2-40B4-BE49-F238E27FC236}">
                <a16:creationId xmlns:a16="http://schemas.microsoft.com/office/drawing/2014/main" id="{ECB8437A-B25B-C5B8-7E05-B7BC4BA0AFA9}"/>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sp>
        <p:nvSpPr>
          <p:cNvPr id="2" name="Inhaltsplatzhalter 1">
            <a:extLst>
              <a:ext uri="{FF2B5EF4-FFF2-40B4-BE49-F238E27FC236}">
                <a16:creationId xmlns:a16="http://schemas.microsoft.com/office/drawing/2014/main" id="{7B313AFD-27EE-BCFF-53BD-247BF3E33A23}"/>
              </a:ext>
            </a:extLst>
          </p:cNvPr>
          <p:cNvSpPr>
            <a:spLocks noGrp="1"/>
          </p:cNvSpPr>
          <p:nvPr>
            <p:ph sz="quarter" idx="12"/>
          </p:nvPr>
        </p:nvSpPr>
        <p:spPr/>
        <p:txBody>
          <a:bodyPr>
            <a:normAutofit/>
          </a:bodyPr>
          <a:lstStyle/>
          <a:p>
            <a:r>
              <a:rPr lang="en-US" dirty="0"/>
              <a:t>Until now: People were treated like machines</a:t>
            </a:r>
            <a:br>
              <a:rPr lang="en-US" dirty="0"/>
            </a:br>
            <a:r>
              <a:rPr lang="en-US" dirty="0"/>
              <a:t>→ Increased efficiency through discipline, control, and “programming.”</a:t>
            </a:r>
          </a:p>
          <a:p>
            <a:pPr lvl="1"/>
            <a:r>
              <a:rPr lang="en-US" dirty="0"/>
              <a:t>AI will handle all “programming” better</a:t>
            </a:r>
          </a:p>
          <a:p>
            <a:pPr lvl="1"/>
            <a:endParaRPr lang="en-US" dirty="0"/>
          </a:p>
          <a:p>
            <a:r>
              <a:rPr lang="en-US" dirty="0"/>
              <a:t>We can cry about losing what broke us, or we can unleash their true strengths:</a:t>
            </a:r>
            <a:br>
              <a:rPr lang="en-US" dirty="0"/>
            </a:br>
            <a:r>
              <a:rPr lang="en-US" dirty="0"/>
              <a:t>creativity, relationship-building, purpose, values, and conflict resolution</a:t>
            </a:r>
          </a:p>
          <a:p>
            <a:pPr marL="0" indent="0">
              <a:buNone/>
            </a:pPr>
            <a:endParaRPr lang="en-US" dirty="0"/>
          </a:p>
          <a:p>
            <a:r>
              <a:rPr lang="en-US" dirty="0"/>
              <a:t>Organizations can move away from the “machine paradigm” (rhythm, standardization, control)</a:t>
            </a:r>
            <a:br>
              <a:rPr lang="en-US" dirty="0"/>
            </a:br>
            <a:r>
              <a:rPr lang="en-US" dirty="0"/>
              <a:t>toward a human-centered paradigm (meaning, networking, co-creation)</a:t>
            </a:r>
          </a:p>
          <a:p>
            <a:pPr lvl="1"/>
            <a:r>
              <a:rPr lang="en-US" dirty="0"/>
              <a:t>AI can live in the machine space</a:t>
            </a:r>
          </a:p>
          <a:p>
            <a:pPr lvl="1"/>
            <a:r>
              <a:rPr lang="en-US" dirty="0"/>
              <a:t>humans in human mode</a:t>
            </a:r>
          </a:p>
        </p:txBody>
      </p:sp>
    </p:spTree>
    <p:extLst>
      <p:ext uri="{BB962C8B-B14F-4D97-AF65-F5344CB8AC3E}">
        <p14:creationId xmlns:p14="http://schemas.microsoft.com/office/powerpoint/2010/main" val="36401645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8605115-B264-6350-D30C-5E5CC1C52510}"/>
              </a:ext>
            </a:extLst>
          </p:cNvPr>
          <p:cNvSpPr>
            <a:spLocks noGrp="1"/>
          </p:cNvSpPr>
          <p:nvPr>
            <p:ph type="title"/>
          </p:nvPr>
        </p:nvSpPr>
        <p:spPr>
          <a:xfrm>
            <a:off x="814314" y="803024"/>
            <a:ext cx="10898260" cy="621682"/>
          </a:xfrm>
        </p:spPr>
        <p:txBody>
          <a:bodyPr>
            <a:normAutofit/>
          </a:bodyPr>
          <a:lstStyle/>
          <a:p>
            <a:r>
              <a:rPr lang="de-DE" dirty="0"/>
              <a:t>Summary</a:t>
            </a:r>
          </a:p>
        </p:txBody>
      </p:sp>
      <p:sp>
        <p:nvSpPr>
          <p:cNvPr id="3" name="Textplatzhalter 2">
            <a:extLst>
              <a:ext uri="{FF2B5EF4-FFF2-40B4-BE49-F238E27FC236}">
                <a16:creationId xmlns:a16="http://schemas.microsoft.com/office/drawing/2014/main" id="{36C61211-B37D-AB26-6FD9-89BDA0DDF954}"/>
              </a:ext>
            </a:extLst>
          </p:cNvPr>
          <p:cNvSpPr>
            <a:spLocks noGrp="1"/>
          </p:cNvSpPr>
          <p:nvPr>
            <p:ph type="body" sz="quarter" idx="16"/>
          </p:nvPr>
        </p:nvSpPr>
        <p:spPr>
          <a:xfrm>
            <a:off x="814388" y="200025"/>
            <a:ext cx="8253412" cy="457200"/>
          </a:xfrm>
        </p:spPr>
        <p:txBody>
          <a:bodyPr>
            <a:normAutofit/>
          </a:bodyPr>
          <a:lstStyle/>
          <a:p>
            <a:r>
              <a:rPr lang="de-DE" dirty="0"/>
              <a:t>Forecast &gt; Fear &gt; </a:t>
            </a:r>
            <a:r>
              <a:rPr lang="de-DE" b="1" dirty="0">
                <a:solidFill>
                  <a:schemeClr val="accent2"/>
                </a:solidFill>
              </a:rPr>
              <a:t>Future</a:t>
            </a:r>
            <a:endParaRPr lang="en-US" dirty="0"/>
          </a:p>
        </p:txBody>
      </p:sp>
      <p:graphicFrame>
        <p:nvGraphicFramePr>
          <p:cNvPr id="6" name="Inhaltsplatzhalter 5">
            <a:extLst>
              <a:ext uri="{FF2B5EF4-FFF2-40B4-BE49-F238E27FC236}">
                <a16:creationId xmlns:a16="http://schemas.microsoft.com/office/drawing/2014/main" id="{5910B132-7B01-F29F-0118-44563C56528B}"/>
              </a:ext>
            </a:extLst>
          </p:cNvPr>
          <p:cNvGraphicFramePr>
            <a:graphicFrameLocks noGrp="1"/>
          </p:cNvGraphicFramePr>
          <p:nvPr>
            <p:ph sz="quarter" idx="12"/>
            <p:extLst>
              <p:ext uri="{D42A27DB-BD31-4B8C-83A1-F6EECF244321}">
                <p14:modId xmlns:p14="http://schemas.microsoft.com/office/powerpoint/2010/main" val="242208472"/>
              </p:ext>
            </p:extLst>
          </p:nvPr>
        </p:nvGraphicFramePr>
        <p:xfrm>
          <a:off x="803275" y="1635125"/>
          <a:ext cx="10909300" cy="4689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46236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101732C-7338-DBA0-BD19-1FA88304749F}"/>
              </a:ext>
            </a:extLst>
          </p:cNvPr>
          <p:cNvSpPr>
            <a:spLocks noGrp="1"/>
          </p:cNvSpPr>
          <p:nvPr>
            <p:ph type="title"/>
          </p:nvPr>
        </p:nvSpPr>
        <p:spPr>
          <a:xfrm>
            <a:off x="1317613" y="690511"/>
            <a:ext cx="7057459" cy="5253089"/>
          </a:xfrm>
        </p:spPr>
        <p:txBody>
          <a:bodyPr rtlCol="0"/>
          <a:lstStyle>
            <a:defPPr>
              <a:defRPr lang="de-DE"/>
            </a:defPPr>
          </a:lstStyle>
          <a:p>
            <a:r>
              <a:rPr lang="en-US" dirty="0"/>
              <a:t>It‘s been a pleasure.</a:t>
            </a:r>
            <a:br>
              <a:rPr lang="en-US" dirty="0"/>
            </a:br>
            <a:r>
              <a:rPr lang="en-US" dirty="0"/>
              <a:t>Questions?</a:t>
            </a:r>
          </a:p>
        </p:txBody>
      </p:sp>
      <p:sp>
        <p:nvSpPr>
          <p:cNvPr id="2" name="Inhaltsplatzhalter 1">
            <a:extLst>
              <a:ext uri="{FF2B5EF4-FFF2-40B4-BE49-F238E27FC236}">
                <a16:creationId xmlns:a16="http://schemas.microsoft.com/office/drawing/2014/main" id="{70ECFE66-A9E7-A365-967B-2FD670CB3923}"/>
              </a:ext>
            </a:extLst>
          </p:cNvPr>
          <p:cNvSpPr>
            <a:spLocks noGrp="1"/>
          </p:cNvSpPr>
          <p:nvPr>
            <p:ph sz="quarter" idx="10"/>
          </p:nvPr>
        </p:nvSpPr>
        <p:spPr>
          <a:xfrm>
            <a:off x="8806295" y="690465"/>
            <a:ext cx="2260362" cy="2738535"/>
          </a:xfrm>
        </p:spPr>
        <p:txBody>
          <a:bodyPr rtlCol="0"/>
          <a:lstStyle>
            <a:defPPr>
              <a:defRPr lang="de-DE"/>
            </a:defPPr>
          </a:lstStyle>
          <a:p>
            <a:r>
              <a:rPr lang="de-DE" dirty="0"/>
              <a:t>Danilo Assmann</a:t>
            </a:r>
          </a:p>
          <a:p>
            <a:r>
              <a:rPr lang="de-DE" dirty="0"/>
              <a:t>Dan@OrgIQ.org</a:t>
            </a:r>
          </a:p>
        </p:txBody>
      </p:sp>
    </p:spTree>
    <p:extLst>
      <p:ext uri="{BB962C8B-B14F-4D97-AF65-F5344CB8AC3E}">
        <p14:creationId xmlns:p14="http://schemas.microsoft.com/office/powerpoint/2010/main" val="13240638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D67BDD0-0DFE-7028-EF2F-F66A9DC34BDD}"/>
              </a:ext>
            </a:extLst>
          </p:cNvPr>
          <p:cNvSpPr>
            <a:spLocks noGrp="1"/>
          </p:cNvSpPr>
          <p:nvPr>
            <p:ph type="title"/>
          </p:nvPr>
        </p:nvSpPr>
        <p:spPr>
          <a:xfrm>
            <a:off x="814314" y="803024"/>
            <a:ext cx="10898260" cy="621682"/>
          </a:xfrm>
        </p:spPr>
        <p:txBody>
          <a:bodyPr>
            <a:normAutofit/>
          </a:bodyPr>
          <a:lstStyle/>
          <a:p>
            <a:r>
              <a:rPr lang="de-DE" dirty="0" err="1"/>
              <a:t>Deeper</a:t>
            </a:r>
            <a:r>
              <a:rPr lang="de-DE" dirty="0"/>
              <a:t> Dive</a:t>
            </a:r>
          </a:p>
        </p:txBody>
      </p:sp>
      <p:sp>
        <p:nvSpPr>
          <p:cNvPr id="3" name="Textplatzhalter 2">
            <a:extLst>
              <a:ext uri="{FF2B5EF4-FFF2-40B4-BE49-F238E27FC236}">
                <a16:creationId xmlns:a16="http://schemas.microsoft.com/office/drawing/2014/main" id="{0DCC2E5F-8EE2-F401-2C0E-0DA5C74837F5}"/>
              </a:ext>
            </a:extLst>
          </p:cNvPr>
          <p:cNvSpPr>
            <a:spLocks noGrp="1"/>
          </p:cNvSpPr>
          <p:nvPr>
            <p:ph type="body" sz="quarter" idx="16"/>
          </p:nvPr>
        </p:nvSpPr>
        <p:spPr>
          <a:xfrm>
            <a:off x="814314" y="200026"/>
            <a:ext cx="8253486" cy="456824"/>
          </a:xfrm>
        </p:spPr>
        <p:txBody>
          <a:bodyPr>
            <a:normAutofit/>
          </a:bodyPr>
          <a:lstStyle/>
          <a:p>
            <a:r>
              <a:rPr lang="de-DE" dirty="0"/>
              <a:t>Forecast &gt; Fear &gt; </a:t>
            </a:r>
            <a:r>
              <a:rPr lang="de-DE" b="1" dirty="0">
                <a:solidFill>
                  <a:schemeClr val="accent2"/>
                </a:solidFill>
              </a:rPr>
              <a:t>Future</a:t>
            </a:r>
            <a:endParaRPr lang="de-DE" dirty="0"/>
          </a:p>
        </p:txBody>
      </p:sp>
      <p:sp>
        <p:nvSpPr>
          <p:cNvPr id="2" name="Inhaltsplatzhalter 1">
            <a:extLst>
              <a:ext uri="{FF2B5EF4-FFF2-40B4-BE49-F238E27FC236}">
                <a16:creationId xmlns:a16="http://schemas.microsoft.com/office/drawing/2014/main" id="{9414C6AF-F79F-690A-E93B-7ACC988496E1}"/>
              </a:ext>
            </a:extLst>
          </p:cNvPr>
          <p:cNvSpPr>
            <a:spLocks noGrp="1"/>
          </p:cNvSpPr>
          <p:nvPr>
            <p:ph sz="quarter" idx="12"/>
          </p:nvPr>
        </p:nvSpPr>
        <p:spPr>
          <a:xfrm>
            <a:off x="803275" y="1635362"/>
            <a:ext cx="10909299" cy="4689238"/>
          </a:xfrm>
        </p:spPr>
        <p:txBody>
          <a:bodyPr>
            <a:normAutofit/>
          </a:bodyPr>
          <a:lstStyle/>
          <a:p>
            <a:r>
              <a:rPr lang="de-DE" dirty="0"/>
              <a:t>Downloads: </a:t>
            </a:r>
            <a:r>
              <a:rPr lang="de-DE" dirty="0">
                <a:hlinkClick r:id="rId3"/>
              </a:rPr>
              <a:t>https://orgiq.org/home/downloads/</a:t>
            </a:r>
            <a:r>
              <a:rPr lang="de-DE" dirty="0"/>
              <a:t> </a:t>
            </a:r>
          </a:p>
          <a:p>
            <a:pPr lvl="1"/>
            <a:r>
              <a:rPr lang="de-DE" sz="1600" dirty="0"/>
              <a:t>Gecko </a:t>
            </a:r>
            <a:r>
              <a:rPr lang="de-DE" sz="1600" dirty="0" err="1"/>
              <a:t>CheatSheet</a:t>
            </a:r>
            <a:r>
              <a:rPr lang="de-DE" sz="1600" dirty="0"/>
              <a:t>: </a:t>
            </a:r>
            <a:r>
              <a:rPr lang="de-DE" sz="1600" dirty="0">
                <a:hlinkClick r:id="rId4"/>
              </a:rPr>
              <a:t>https://orgiq.org/wp-content/uploads/2025/01/OrgIQ_GeckoCheatSheet_Release_EN.pdf</a:t>
            </a:r>
            <a:endParaRPr lang="de-DE" sz="1600" dirty="0"/>
          </a:p>
          <a:p>
            <a:pPr lvl="1"/>
            <a:r>
              <a:rPr lang="de-DE" sz="1600" dirty="0"/>
              <a:t>DSS </a:t>
            </a:r>
            <a:r>
              <a:rPr lang="de-DE" sz="1600" dirty="0" err="1"/>
              <a:t>CheatSheet</a:t>
            </a:r>
            <a:r>
              <a:rPr lang="de-DE" sz="1600" dirty="0"/>
              <a:t>: </a:t>
            </a:r>
            <a:r>
              <a:rPr lang="de-DE" sz="1600" dirty="0">
                <a:hlinkClick r:id="rId5"/>
              </a:rPr>
              <a:t>https://orgiq.org/wp-content/uploads/2025/07/OrgIQ_DSS-CheatSheet_Release_EN.pdf</a:t>
            </a:r>
            <a:r>
              <a:rPr lang="de-DE" sz="1600" dirty="0"/>
              <a:t> </a:t>
            </a:r>
          </a:p>
          <a:p>
            <a:pPr lvl="1"/>
            <a:r>
              <a:rPr lang="de-DE" sz="1600" dirty="0"/>
              <a:t>Relationships: </a:t>
            </a:r>
            <a:r>
              <a:rPr lang="de-DE" sz="1600" dirty="0">
                <a:hlinkClick r:id="rId6"/>
              </a:rPr>
              <a:t>https://orgiq.org/wp-content/uploads/2025/01/OrgIQ_RelOrgCheck_Release_EN.pdf</a:t>
            </a:r>
            <a:endParaRPr lang="de-DE" sz="1600" dirty="0"/>
          </a:p>
          <a:p>
            <a:pPr lvl="1"/>
            <a:r>
              <a:rPr lang="de-DE" sz="1600" dirty="0"/>
              <a:t>Trust: </a:t>
            </a:r>
            <a:r>
              <a:rPr lang="de-DE" sz="1600" dirty="0">
                <a:hlinkClick r:id="rId7"/>
              </a:rPr>
              <a:t>https://orgiq.org/wp-content/uploads/2025/11/OrgIQ_DeepDive_TrustBetrayal_Release_EN.pdf</a:t>
            </a:r>
            <a:endParaRPr lang="de-DE" sz="1600" dirty="0"/>
          </a:p>
          <a:p>
            <a:pPr lvl="1"/>
            <a:r>
              <a:rPr lang="de-DE" sz="1600" dirty="0" err="1"/>
              <a:t>NextStep</a:t>
            </a:r>
            <a:r>
              <a:rPr lang="de-DE" sz="1600" dirty="0"/>
              <a:t>; </a:t>
            </a:r>
            <a:r>
              <a:rPr lang="de-DE" sz="1600" dirty="0">
                <a:hlinkClick r:id="rId8"/>
              </a:rPr>
              <a:t>https://orgiq.org/wp-content/uploads/2025/10/OrgIQ_Leading2NextStage_Release_DE.pdf</a:t>
            </a:r>
            <a:r>
              <a:rPr lang="de-DE" sz="1600" dirty="0"/>
              <a:t> </a:t>
            </a:r>
          </a:p>
          <a:p>
            <a:pPr lvl="2"/>
            <a:r>
              <a:rPr lang="de-DE" sz="1600" dirty="0" err="1"/>
              <a:t>for</a:t>
            </a:r>
            <a:r>
              <a:rPr lang="de-DE" sz="1600" dirty="0"/>
              <a:t> </a:t>
            </a:r>
            <a:r>
              <a:rPr lang="de-DE" sz="1600" dirty="0" err="1"/>
              <a:t>coaching</a:t>
            </a:r>
            <a:r>
              <a:rPr lang="de-DE" sz="1600" dirty="0"/>
              <a:t>, </a:t>
            </a:r>
            <a:r>
              <a:rPr lang="de-DE" sz="1600" dirty="0" err="1"/>
              <a:t>only</a:t>
            </a:r>
            <a:r>
              <a:rPr lang="de-DE" sz="1600" dirty="0"/>
              <a:t> German so </a:t>
            </a:r>
            <a:r>
              <a:rPr lang="de-DE" sz="1600" dirty="0" err="1"/>
              <a:t>far</a:t>
            </a:r>
            <a:endParaRPr lang="de-DE" sz="1600" dirty="0"/>
          </a:p>
          <a:p>
            <a:pPr lvl="1"/>
            <a:r>
              <a:rPr lang="de-DE" sz="1600" dirty="0"/>
              <a:t>Leadership: </a:t>
            </a:r>
            <a:r>
              <a:rPr lang="de-DE" sz="1600" dirty="0">
                <a:hlinkClick r:id="rId9"/>
              </a:rPr>
              <a:t>https://orgiq.org/wp-content/uploads/2025/05/OrgIQ_DeepDive_LeadershipIntro_Release_EN.pdf</a:t>
            </a:r>
            <a:r>
              <a:rPr lang="de-DE" sz="1600" dirty="0"/>
              <a:t> &amp;</a:t>
            </a:r>
            <a:br>
              <a:rPr lang="de-DE" sz="1600" dirty="0"/>
            </a:br>
            <a:r>
              <a:rPr lang="de-DE" sz="1600" dirty="0">
                <a:hlinkClick r:id="rId10"/>
              </a:rPr>
              <a:t>https://orgiq.org/wp-content/uploads/2024/10/OrgIQ_DeepDive_Leadership_Release_EN.pdf</a:t>
            </a:r>
            <a:r>
              <a:rPr lang="de-DE" sz="1600" dirty="0"/>
              <a:t> </a:t>
            </a:r>
          </a:p>
          <a:p>
            <a:endParaRPr lang="de-DE" dirty="0"/>
          </a:p>
          <a:p>
            <a:r>
              <a:rPr lang="de-DE" dirty="0"/>
              <a:t>Blogs </a:t>
            </a:r>
            <a:r>
              <a:rPr lang="de-DE" dirty="0" err="1"/>
              <a:t>see</a:t>
            </a:r>
            <a:r>
              <a:rPr lang="de-DE" dirty="0"/>
              <a:t> </a:t>
            </a:r>
            <a:r>
              <a:rPr lang="de-DE" dirty="0" err="1"/>
              <a:t>QRCode</a:t>
            </a:r>
            <a:endParaRPr lang="de-DE" dirty="0"/>
          </a:p>
          <a:p>
            <a:pPr lvl="1"/>
            <a:endParaRPr lang="de-DE" dirty="0"/>
          </a:p>
        </p:txBody>
      </p:sp>
      <p:pic>
        <p:nvPicPr>
          <p:cNvPr id="6" name="Grafik 5" descr="Ein Bild, das Design, orange, Grafiken, Grafikdesign enthält.&#10;&#10;KI-generierte Inhalte können fehlerhaft sein.">
            <a:extLst>
              <a:ext uri="{FF2B5EF4-FFF2-40B4-BE49-F238E27FC236}">
                <a16:creationId xmlns:a16="http://schemas.microsoft.com/office/drawing/2014/main" id="{387A911F-54AE-356F-BE07-082755B9963D}"/>
              </a:ext>
            </a:extLst>
          </p:cNvPr>
          <p:cNvPicPr>
            <a:picLocks noChangeAspect="1"/>
          </p:cNvPicPr>
          <p:nvPr/>
        </p:nvPicPr>
        <p:blipFill>
          <a:blip r:embed="rId11"/>
          <a:stretch>
            <a:fillRect/>
          </a:stretch>
        </p:blipFill>
        <p:spPr>
          <a:xfrm>
            <a:off x="9744206" y="4471792"/>
            <a:ext cx="1923790" cy="1923790"/>
          </a:xfrm>
          <a:prstGeom prst="rect">
            <a:avLst/>
          </a:prstGeom>
        </p:spPr>
      </p:pic>
    </p:spTree>
    <p:extLst>
      <p:ext uri="{BB962C8B-B14F-4D97-AF65-F5344CB8AC3E}">
        <p14:creationId xmlns:p14="http://schemas.microsoft.com/office/powerpoint/2010/main" val="3276096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454C9E-20FB-B999-9303-C71D1334BAD7}"/>
              </a:ext>
            </a:extLst>
          </p:cNvPr>
          <p:cNvSpPr>
            <a:spLocks noGrp="1"/>
          </p:cNvSpPr>
          <p:nvPr>
            <p:ph type="title"/>
          </p:nvPr>
        </p:nvSpPr>
        <p:spPr>
          <a:xfrm>
            <a:off x="1317615" y="690511"/>
            <a:ext cx="5185821" cy="5253089"/>
          </a:xfrm>
        </p:spPr>
        <p:txBody>
          <a:bodyPr rtlCol="0">
            <a:normAutofit/>
          </a:bodyPr>
          <a:lstStyle>
            <a:defPPr>
              <a:defRPr lang="de-DE"/>
            </a:defPPr>
          </a:lstStyle>
          <a:p>
            <a:r>
              <a:rPr lang="en-US" dirty="0"/>
              <a:t>Ready for 2030</a:t>
            </a:r>
          </a:p>
        </p:txBody>
      </p:sp>
      <p:pic>
        <p:nvPicPr>
          <p:cNvPr id="5" name="Grafik 4" descr="Ein Bild, das Zeichnung, Darstellung, Clipart, Kreis enthält.&#10;&#10;KI-generierte Inhalte können fehlerhaft sein.">
            <a:extLst>
              <a:ext uri="{FF2B5EF4-FFF2-40B4-BE49-F238E27FC236}">
                <a16:creationId xmlns:a16="http://schemas.microsoft.com/office/drawing/2014/main" id="{35C30E27-40B0-20ED-6FF0-22D1F4950254}"/>
              </a:ext>
            </a:extLst>
          </p:cNvPr>
          <p:cNvPicPr>
            <a:picLocks noChangeAspect="1"/>
          </p:cNvPicPr>
          <p:nvPr/>
        </p:nvPicPr>
        <p:blipFill>
          <a:blip r:embed="rId3"/>
          <a:stretch>
            <a:fillRect/>
          </a:stretch>
        </p:blipFill>
        <p:spPr>
          <a:xfrm>
            <a:off x="6181422" y="690563"/>
            <a:ext cx="5867257" cy="5891945"/>
          </a:xfrm>
          <a:prstGeom prst="rect">
            <a:avLst/>
          </a:prstGeom>
        </p:spPr>
      </p:pic>
    </p:spTree>
    <p:extLst>
      <p:ext uri="{BB962C8B-B14F-4D97-AF65-F5344CB8AC3E}">
        <p14:creationId xmlns:p14="http://schemas.microsoft.com/office/powerpoint/2010/main" val="33788224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C9A99A1-CE1C-486B-FA65-5339A4158223}"/>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481778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6962DA4-EFF2-F387-EFB5-9D51E7C502EF}"/>
              </a:ext>
            </a:extLst>
          </p:cNvPr>
          <p:cNvSpPr>
            <a:spLocks noGrp="1"/>
          </p:cNvSpPr>
          <p:nvPr>
            <p:ph type="title"/>
          </p:nvPr>
        </p:nvSpPr>
        <p:spPr>
          <a:xfrm>
            <a:off x="814314" y="803024"/>
            <a:ext cx="10898260" cy="621682"/>
          </a:xfrm>
        </p:spPr>
        <p:txBody>
          <a:bodyPr>
            <a:normAutofit/>
          </a:bodyPr>
          <a:lstStyle/>
          <a:p>
            <a:r>
              <a:rPr lang="en-US" dirty="0"/>
              <a:t>Problems 1-3</a:t>
            </a:r>
          </a:p>
        </p:txBody>
      </p:sp>
      <p:sp>
        <p:nvSpPr>
          <p:cNvPr id="6" name="Textplatzhalter 5">
            <a:extLst>
              <a:ext uri="{FF2B5EF4-FFF2-40B4-BE49-F238E27FC236}">
                <a16:creationId xmlns:a16="http://schemas.microsoft.com/office/drawing/2014/main" id="{38917B7B-8319-BEA2-86C1-78ECCDD1292C}"/>
              </a:ext>
            </a:extLst>
          </p:cNvPr>
          <p:cNvSpPr>
            <a:spLocks noGrp="1"/>
          </p:cNvSpPr>
          <p:nvPr>
            <p:ph type="body" sz="quarter" idx="16"/>
          </p:nvPr>
        </p:nvSpPr>
        <p:spPr/>
        <p:txBody>
          <a:bodyPr/>
          <a:lstStyle/>
          <a:p>
            <a:endParaRPr lang="en-US"/>
          </a:p>
        </p:txBody>
      </p:sp>
      <p:sp>
        <p:nvSpPr>
          <p:cNvPr id="2" name="Inhaltsplatzhalter 1">
            <a:extLst>
              <a:ext uri="{FF2B5EF4-FFF2-40B4-BE49-F238E27FC236}">
                <a16:creationId xmlns:a16="http://schemas.microsoft.com/office/drawing/2014/main" id="{D8E7FBD7-7633-D497-049D-1E65A01E8B10}"/>
              </a:ext>
            </a:extLst>
          </p:cNvPr>
          <p:cNvSpPr>
            <a:spLocks noGrp="1"/>
          </p:cNvSpPr>
          <p:nvPr>
            <p:ph sz="quarter" idx="12"/>
          </p:nvPr>
        </p:nvSpPr>
        <p:spPr>
          <a:xfrm>
            <a:off x="803275" y="1635362"/>
            <a:ext cx="10909299" cy="4689238"/>
          </a:xfrm>
        </p:spPr>
        <p:txBody>
          <a:bodyPr/>
          <a:lstStyle/>
          <a:p>
            <a:r>
              <a:rPr lang="en-US" dirty="0"/>
              <a:t>Fear of AI, which is basically uncertainty: What will happen? How will this change my life?</a:t>
            </a:r>
          </a:p>
          <a:p>
            <a:endParaRPr lang="en-US" dirty="0"/>
          </a:p>
          <a:p>
            <a:r>
              <a:rPr lang="en-US" dirty="0"/>
              <a:t>Clear separation of human and machine mode in daily work and life. Processes and also most companies still focus 97% on the machine mode. The rest is yet to be discovered.</a:t>
            </a:r>
          </a:p>
          <a:p>
            <a:endParaRPr lang="en-US" dirty="0"/>
          </a:p>
          <a:p>
            <a:r>
              <a:rPr lang="en-US" dirty="0"/>
              <a:t>One reason we avoid the “human side” is because we don’t understand it. We have no guide or handbook. This is addressed for the most relevant skills in 2030.</a:t>
            </a:r>
          </a:p>
          <a:p>
            <a:pPr lvl="1"/>
            <a:r>
              <a:rPr lang="en-US" dirty="0"/>
              <a:t>Rory Sutherland story with the cheese and the rind</a:t>
            </a:r>
          </a:p>
          <a:p>
            <a:pPr lvl="2"/>
            <a:r>
              <a:rPr lang="en-US" dirty="0"/>
              <a:t>first the new thing is cheese without rind</a:t>
            </a:r>
          </a:p>
          <a:p>
            <a:pPr lvl="2"/>
            <a:r>
              <a:rPr lang="en-US" dirty="0"/>
              <a:t>second new thing is bringing authenticity back and sell cheese with rind again (and make it look cool)</a:t>
            </a:r>
          </a:p>
          <a:p>
            <a:pPr lvl="1"/>
            <a:r>
              <a:rPr lang="en-US" dirty="0"/>
              <a:t>That’s the same thing here</a:t>
            </a:r>
          </a:p>
          <a:p>
            <a:pPr lvl="2"/>
            <a:r>
              <a:rPr lang="en-US" dirty="0"/>
              <a:t>First machine mode was cool (be a human robot)</a:t>
            </a:r>
          </a:p>
          <a:p>
            <a:pPr lvl="2"/>
            <a:r>
              <a:rPr lang="en-US" dirty="0"/>
              <a:t>Second human mode is cool again … we need this frame now</a:t>
            </a:r>
          </a:p>
          <a:p>
            <a:endParaRPr lang="en-US" dirty="0"/>
          </a:p>
          <a:p>
            <a:endParaRPr lang="en-US" dirty="0"/>
          </a:p>
          <a:p>
            <a:endParaRPr lang="de-DE" dirty="0"/>
          </a:p>
        </p:txBody>
      </p:sp>
    </p:spTree>
    <p:extLst>
      <p:ext uri="{BB962C8B-B14F-4D97-AF65-F5344CB8AC3E}">
        <p14:creationId xmlns:p14="http://schemas.microsoft.com/office/powerpoint/2010/main" val="7082648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26E3008-F879-FE1B-D500-19B20A523371}"/>
              </a:ext>
            </a:extLst>
          </p:cNvPr>
          <p:cNvSpPr>
            <a:spLocks noGrp="1"/>
          </p:cNvSpPr>
          <p:nvPr>
            <p:ph type="title"/>
          </p:nvPr>
        </p:nvSpPr>
        <p:spPr>
          <a:xfrm>
            <a:off x="814314" y="803024"/>
            <a:ext cx="10898260" cy="621682"/>
          </a:xfrm>
        </p:spPr>
        <p:txBody>
          <a:bodyPr/>
          <a:lstStyle/>
          <a:p>
            <a:r>
              <a:rPr lang="en-US" dirty="0"/>
              <a:t>Value</a:t>
            </a:r>
          </a:p>
        </p:txBody>
      </p:sp>
      <p:sp>
        <p:nvSpPr>
          <p:cNvPr id="6" name="Textplatzhalter 5">
            <a:extLst>
              <a:ext uri="{FF2B5EF4-FFF2-40B4-BE49-F238E27FC236}">
                <a16:creationId xmlns:a16="http://schemas.microsoft.com/office/drawing/2014/main" id="{810C0F29-9A12-F2E6-BFA9-575FB32CE5FC}"/>
              </a:ext>
            </a:extLst>
          </p:cNvPr>
          <p:cNvSpPr>
            <a:spLocks noGrp="1"/>
          </p:cNvSpPr>
          <p:nvPr>
            <p:ph type="body" sz="quarter" idx="16"/>
          </p:nvPr>
        </p:nvSpPr>
        <p:spPr/>
        <p:txBody>
          <a:bodyPr/>
          <a:lstStyle/>
          <a:p>
            <a:endParaRPr lang="en-US"/>
          </a:p>
        </p:txBody>
      </p:sp>
      <p:sp>
        <p:nvSpPr>
          <p:cNvPr id="2" name="Inhaltsplatzhalter 1">
            <a:extLst>
              <a:ext uri="{FF2B5EF4-FFF2-40B4-BE49-F238E27FC236}">
                <a16:creationId xmlns:a16="http://schemas.microsoft.com/office/drawing/2014/main" id="{1273A87E-BECE-5AD3-6A20-6DE72B7CCA2A}"/>
              </a:ext>
            </a:extLst>
          </p:cNvPr>
          <p:cNvSpPr>
            <a:spLocks noGrp="1"/>
          </p:cNvSpPr>
          <p:nvPr>
            <p:ph sz="quarter" idx="12"/>
          </p:nvPr>
        </p:nvSpPr>
        <p:spPr>
          <a:xfrm>
            <a:off x="803275" y="1635362"/>
            <a:ext cx="10909299" cy="4689238"/>
          </a:xfrm>
        </p:spPr>
        <p:txBody>
          <a:bodyPr>
            <a:normAutofit/>
          </a:bodyPr>
          <a:lstStyle/>
          <a:p>
            <a:r>
              <a:rPr lang="en-US" dirty="0"/>
              <a:t>Not fear, but anticipation!</a:t>
            </a:r>
          </a:p>
          <a:p>
            <a:endParaRPr lang="en-US" dirty="0"/>
          </a:p>
          <a:p>
            <a:r>
              <a:rPr lang="en-US" dirty="0"/>
              <a:t>If we give uncertainty and fear too much space, then the gecko takes over, we go even more into survival mode and are even less able to create.</a:t>
            </a:r>
          </a:p>
          <a:p>
            <a:endParaRPr lang="en-US" dirty="0"/>
          </a:p>
          <a:p>
            <a:r>
              <a:rPr lang="en-US" dirty="0"/>
              <a:t>That's why preparation, direction and clarity are so important. Because change is coming, but we are not just prepared, we are expectant. That gives us a completely different energy. That creates design.</a:t>
            </a:r>
          </a:p>
          <a:p>
            <a:endParaRPr lang="en-US" dirty="0"/>
          </a:p>
          <a:p>
            <a:r>
              <a:rPr lang="en-US" dirty="0"/>
              <a:t>To do this, we take a concrete look at the skills (as deep as time allows). So it's totally concrete.</a:t>
            </a:r>
          </a:p>
        </p:txBody>
      </p:sp>
    </p:spTree>
    <p:extLst>
      <p:ext uri="{BB962C8B-B14F-4D97-AF65-F5344CB8AC3E}">
        <p14:creationId xmlns:p14="http://schemas.microsoft.com/office/powerpoint/2010/main" val="13479588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F83420CF-6FF6-7FB8-AABD-F38EF8B7B99D}"/>
              </a:ext>
            </a:extLst>
          </p:cNvPr>
          <p:cNvSpPr>
            <a:spLocks noGrp="1"/>
          </p:cNvSpPr>
          <p:nvPr>
            <p:ph type="title"/>
          </p:nvPr>
        </p:nvSpPr>
        <p:spPr>
          <a:xfrm>
            <a:off x="814314" y="803024"/>
            <a:ext cx="10898260" cy="621682"/>
          </a:xfrm>
        </p:spPr>
        <p:txBody>
          <a:bodyPr anchor="t" anchorCtr="0">
            <a:normAutofit/>
          </a:bodyPr>
          <a:lstStyle/>
          <a:p>
            <a:r>
              <a:rPr lang="en-US" dirty="0"/>
              <a:t>Questions 1-3</a:t>
            </a:r>
          </a:p>
        </p:txBody>
      </p:sp>
      <p:sp>
        <p:nvSpPr>
          <p:cNvPr id="3" name="Textplatzhalter 2">
            <a:extLst>
              <a:ext uri="{FF2B5EF4-FFF2-40B4-BE49-F238E27FC236}">
                <a16:creationId xmlns:a16="http://schemas.microsoft.com/office/drawing/2014/main" id="{4A773908-8569-7142-F95C-7E80972483ED}"/>
              </a:ext>
            </a:extLst>
          </p:cNvPr>
          <p:cNvSpPr>
            <a:spLocks noGrp="1"/>
          </p:cNvSpPr>
          <p:nvPr>
            <p:ph type="body" sz="quarter" idx="16"/>
          </p:nvPr>
        </p:nvSpPr>
        <p:spPr>
          <a:xfrm>
            <a:off x="814314" y="200026"/>
            <a:ext cx="8253486" cy="456824"/>
          </a:xfrm>
        </p:spPr>
        <p:txBody>
          <a:bodyPr>
            <a:normAutofit/>
          </a:bodyPr>
          <a:lstStyle/>
          <a:p>
            <a:r>
              <a:rPr lang="en-US" dirty="0"/>
              <a:t>Questions 1-3</a:t>
            </a:r>
          </a:p>
        </p:txBody>
      </p:sp>
      <p:sp>
        <p:nvSpPr>
          <p:cNvPr id="2" name="Inhaltsplatzhalter 1">
            <a:extLst>
              <a:ext uri="{FF2B5EF4-FFF2-40B4-BE49-F238E27FC236}">
                <a16:creationId xmlns:a16="http://schemas.microsoft.com/office/drawing/2014/main" id="{18C184DE-BAB7-4B53-5DEC-60F1DDCC41F9}"/>
              </a:ext>
            </a:extLst>
          </p:cNvPr>
          <p:cNvSpPr>
            <a:spLocks noGrp="1"/>
          </p:cNvSpPr>
          <p:nvPr>
            <p:ph sz="quarter" idx="12"/>
          </p:nvPr>
        </p:nvSpPr>
        <p:spPr>
          <a:xfrm>
            <a:off x="803275" y="1635362"/>
            <a:ext cx="10909299" cy="4689238"/>
          </a:xfrm>
        </p:spPr>
        <p:txBody>
          <a:bodyPr>
            <a:normAutofit/>
          </a:bodyPr>
          <a:lstStyle/>
          <a:p>
            <a:r>
              <a:rPr lang="en-US" dirty="0"/>
              <a:t>How safe are the predictions?</a:t>
            </a:r>
          </a:p>
          <a:p>
            <a:pPr lvl="1"/>
            <a:r>
              <a:rPr lang="en-US" dirty="0"/>
              <a:t>Kind of unsure, because even between the call for papers and the conference itself, the </a:t>
            </a:r>
            <a:r>
              <a:rPr lang="en-US" dirty="0" err="1"/>
              <a:t>techonolgies</a:t>
            </a:r>
            <a:r>
              <a:rPr lang="en-US" dirty="0"/>
              <a:t> changed dramatically</a:t>
            </a:r>
          </a:p>
          <a:p>
            <a:pPr lvl="1"/>
            <a:r>
              <a:rPr lang="en-US" dirty="0"/>
              <a:t>But current direction is: It will be faster than we think.</a:t>
            </a:r>
          </a:p>
          <a:p>
            <a:r>
              <a:rPr lang="en-US" dirty="0"/>
              <a:t>Why those skills?</a:t>
            </a:r>
          </a:p>
          <a:p>
            <a:pPr lvl="1"/>
            <a:r>
              <a:rPr lang="en-US" dirty="0"/>
              <a:t>Okay, the skills forecast comes from data, but there is also a logic to it.</a:t>
            </a:r>
          </a:p>
          <a:p>
            <a:pPr lvl="1"/>
            <a:r>
              <a:rPr lang="en-US" dirty="0"/>
              <a:t>Basically we must separate between skills that are easy replaceable through AI (mainly because they were never human competence first hand, but we were trained to act as machines, because there were no machines)</a:t>
            </a:r>
          </a:p>
          <a:p>
            <a:r>
              <a:rPr lang="en-US" dirty="0"/>
              <a:t>What do I need to survive?</a:t>
            </a:r>
          </a:p>
          <a:p>
            <a:pPr lvl="1"/>
            <a:r>
              <a:rPr lang="en-US" dirty="0"/>
              <a:t>Most likely the change will be way deeper than the last technical revolutions. This is what scares us. And if we are scared, we go into survival mode.</a:t>
            </a:r>
          </a:p>
          <a:p>
            <a:pPr lvl="1"/>
            <a:r>
              <a:rPr lang="en-US" dirty="0"/>
              <a:t>Which is a huge problem, because survival is most of the time “me against the others”.</a:t>
            </a:r>
          </a:p>
          <a:p>
            <a:pPr lvl="1"/>
            <a:r>
              <a:rPr lang="en-US" dirty="0"/>
              <a:t>But actually, we don’t have an enemy, but an opportunity. So we need to rethink work and life, to adapt. Which means being intelligent: The ability to predict, learn, and adapt, to prosper.</a:t>
            </a:r>
          </a:p>
          <a:p>
            <a:pPr lvl="1"/>
            <a:endParaRPr lang="de-DE" dirty="0"/>
          </a:p>
        </p:txBody>
      </p:sp>
    </p:spTree>
    <p:extLst>
      <p:ext uri="{BB962C8B-B14F-4D97-AF65-F5344CB8AC3E}">
        <p14:creationId xmlns:p14="http://schemas.microsoft.com/office/powerpoint/2010/main" val="2955168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CE8CDE2-F690-4092-8048-85FFCF78BEA3}"/>
              </a:ext>
            </a:extLst>
          </p:cNvPr>
          <p:cNvSpPr>
            <a:spLocks noGrp="1"/>
          </p:cNvSpPr>
          <p:nvPr>
            <p:ph type="title"/>
          </p:nvPr>
        </p:nvSpPr>
        <p:spPr>
          <a:xfrm>
            <a:off x="1455583" y="914400"/>
            <a:ext cx="4640418" cy="1406769"/>
          </a:xfrm>
        </p:spPr>
        <p:txBody>
          <a:bodyPr/>
          <a:lstStyle/>
          <a:p>
            <a:r>
              <a:rPr lang="de-DE" dirty="0"/>
              <a:t>Agenda</a:t>
            </a:r>
          </a:p>
        </p:txBody>
      </p:sp>
      <p:sp>
        <p:nvSpPr>
          <p:cNvPr id="6" name="Inhaltsplatzhalter 5">
            <a:extLst>
              <a:ext uri="{FF2B5EF4-FFF2-40B4-BE49-F238E27FC236}">
                <a16:creationId xmlns:a16="http://schemas.microsoft.com/office/drawing/2014/main" id="{55CD42B5-A569-4E53-8EBD-2ABE9419EF81}"/>
              </a:ext>
            </a:extLst>
          </p:cNvPr>
          <p:cNvSpPr>
            <a:spLocks noGrp="1"/>
          </p:cNvSpPr>
          <p:nvPr>
            <p:ph sz="quarter" idx="12"/>
          </p:nvPr>
        </p:nvSpPr>
        <p:spPr>
          <a:xfrm>
            <a:off x="1455583" y="2555631"/>
            <a:ext cx="9382590" cy="2108384"/>
          </a:xfrm>
        </p:spPr>
        <p:txBody>
          <a:bodyPr>
            <a:normAutofit/>
          </a:bodyPr>
          <a:lstStyle/>
          <a:p>
            <a:r>
              <a:rPr lang="de-DE" dirty="0"/>
              <a:t>Forecast &gt; Fear &gt; Future</a:t>
            </a:r>
          </a:p>
        </p:txBody>
      </p:sp>
    </p:spTree>
    <p:extLst>
      <p:ext uri="{BB962C8B-B14F-4D97-AF65-F5344CB8AC3E}">
        <p14:creationId xmlns:p14="http://schemas.microsoft.com/office/powerpoint/2010/main" val="2727043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CE8CDE2-F690-4092-8048-85FFCF78BEA3}"/>
              </a:ext>
            </a:extLst>
          </p:cNvPr>
          <p:cNvSpPr>
            <a:spLocks noGrp="1"/>
          </p:cNvSpPr>
          <p:nvPr>
            <p:ph type="title"/>
          </p:nvPr>
        </p:nvSpPr>
        <p:spPr>
          <a:xfrm>
            <a:off x="1455583" y="914400"/>
            <a:ext cx="4640418" cy="1406769"/>
          </a:xfrm>
        </p:spPr>
        <p:txBody>
          <a:bodyPr/>
          <a:lstStyle/>
          <a:p>
            <a:r>
              <a:rPr lang="de-DE"/>
              <a:t>Agenda</a:t>
            </a:r>
            <a:endParaRPr lang="de-DE" dirty="0"/>
          </a:p>
        </p:txBody>
      </p:sp>
      <p:sp>
        <p:nvSpPr>
          <p:cNvPr id="6" name="Inhaltsplatzhalter 5">
            <a:extLst>
              <a:ext uri="{FF2B5EF4-FFF2-40B4-BE49-F238E27FC236}">
                <a16:creationId xmlns:a16="http://schemas.microsoft.com/office/drawing/2014/main" id="{55CD42B5-A569-4E53-8EBD-2ABE9419EF81}"/>
              </a:ext>
            </a:extLst>
          </p:cNvPr>
          <p:cNvSpPr>
            <a:spLocks noGrp="1"/>
          </p:cNvSpPr>
          <p:nvPr>
            <p:ph sz="quarter" idx="12"/>
          </p:nvPr>
        </p:nvSpPr>
        <p:spPr>
          <a:xfrm>
            <a:off x="1455583" y="2555631"/>
            <a:ext cx="9382590" cy="2108384"/>
          </a:xfrm>
        </p:spPr>
        <p:txBody>
          <a:bodyPr>
            <a:normAutofit/>
          </a:bodyPr>
          <a:lstStyle/>
          <a:p>
            <a:r>
              <a:rPr lang="de-DE" b="1" dirty="0"/>
              <a:t>Forecast</a:t>
            </a:r>
            <a:r>
              <a:rPr lang="de-DE" dirty="0"/>
              <a:t> &gt; Fear &gt; Future</a:t>
            </a:r>
          </a:p>
        </p:txBody>
      </p:sp>
    </p:spTree>
    <p:extLst>
      <p:ext uri="{BB962C8B-B14F-4D97-AF65-F5344CB8AC3E}">
        <p14:creationId xmlns:p14="http://schemas.microsoft.com/office/powerpoint/2010/main" val="1772488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77F45-0B51-4867-F9C8-A94299A9A1B2}"/>
              </a:ext>
            </a:extLst>
          </p:cNvPr>
          <p:cNvSpPr>
            <a:spLocks noGrp="1"/>
          </p:cNvSpPr>
          <p:nvPr>
            <p:ph type="title"/>
          </p:nvPr>
        </p:nvSpPr>
        <p:spPr/>
        <p:txBody>
          <a:bodyPr/>
          <a:lstStyle/>
          <a:p>
            <a:r>
              <a:rPr lang="en-US" dirty="0"/>
              <a:t>How Populations Should Learn</a:t>
            </a:r>
          </a:p>
        </p:txBody>
      </p:sp>
      <p:sp>
        <p:nvSpPr>
          <p:cNvPr id="3" name="Textplatzhalter 2">
            <a:extLst>
              <a:ext uri="{FF2B5EF4-FFF2-40B4-BE49-F238E27FC236}">
                <a16:creationId xmlns:a16="http://schemas.microsoft.com/office/drawing/2014/main" id="{BD83B532-67D9-0EBA-46E4-55350523320D}"/>
              </a:ext>
            </a:extLst>
          </p:cNvPr>
          <p:cNvSpPr>
            <a:spLocks noGrp="1"/>
          </p:cNvSpPr>
          <p:nvPr>
            <p:ph type="body" sz="quarter" idx="16"/>
          </p:nvPr>
        </p:nvSpPr>
        <p:spPr/>
        <p:txBody>
          <a:bodyPr/>
          <a:lstStyle/>
          <a:p>
            <a:r>
              <a:rPr lang="de-DE" b="1" dirty="0"/>
              <a:t>Forecast</a:t>
            </a:r>
            <a:r>
              <a:rPr lang="de-DE" dirty="0"/>
              <a:t> &gt; Fear &gt; Future</a:t>
            </a:r>
            <a:endParaRPr lang="en-US" dirty="0"/>
          </a:p>
        </p:txBody>
      </p:sp>
      <p:pic>
        <p:nvPicPr>
          <p:cNvPr id="6" name="Inhaltsplatzhalter 5">
            <a:extLst>
              <a:ext uri="{FF2B5EF4-FFF2-40B4-BE49-F238E27FC236}">
                <a16:creationId xmlns:a16="http://schemas.microsoft.com/office/drawing/2014/main" id="{6DBC37CB-FCA9-D528-49EF-4267AAA72EBA}"/>
              </a:ext>
            </a:extLst>
          </p:cNvPr>
          <p:cNvPicPr>
            <a:picLocks noGrp="1" noChangeAspect="1"/>
          </p:cNvPicPr>
          <p:nvPr>
            <p:ph sz="quarter" idx="12"/>
          </p:nvPr>
        </p:nvPicPr>
        <p:blipFill>
          <a:blip r:embed="rId2">
            <a:extLst>
              <a:ext uri="{96DAC541-7B7A-43D3-8B79-37D633B846F1}">
                <asvg:svgBlip xmlns:asvg="http://schemas.microsoft.com/office/drawing/2016/SVG/main" r:embed="rId3"/>
              </a:ext>
            </a:extLst>
          </a:blip>
          <a:stretch>
            <a:fillRect/>
          </a:stretch>
        </p:blipFill>
        <p:spPr>
          <a:xfrm>
            <a:off x="560439" y="1635125"/>
            <a:ext cx="8189912" cy="4689475"/>
          </a:xfrm>
        </p:spPr>
      </p:pic>
    </p:spTree>
    <p:extLst>
      <p:ext uri="{BB962C8B-B14F-4D97-AF65-F5344CB8AC3E}">
        <p14:creationId xmlns:p14="http://schemas.microsoft.com/office/powerpoint/2010/main" val="3318002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C2D07-CE5A-33F0-62FD-374032B372EC}"/>
              </a:ext>
            </a:extLst>
          </p:cNvPr>
          <p:cNvSpPr>
            <a:spLocks noGrp="1"/>
          </p:cNvSpPr>
          <p:nvPr>
            <p:ph type="title"/>
          </p:nvPr>
        </p:nvSpPr>
        <p:spPr/>
        <p:txBody>
          <a:bodyPr/>
          <a:lstStyle/>
          <a:p>
            <a:r>
              <a:rPr lang="en-US" dirty="0"/>
              <a:t>What we did the last 1000 years …</a:t>
            </a:r>
          </a:p>
        </p:txBody>
      </p:sp>
      <p:sp>
        <p:nvSpPr>
          <p:cNvPr id="3" name="Textplatzhalter 2">
            <a:extLst>
              <a:ext uri="{FF2B5EF4-FFF2-40B4-BE49-F238E27FC236}">
                <a16:creationId xmlns:a16="http://schemas.microsoft.com/office/drawing/2014/main" id="{3D2BF78E-47B8-0B2D-2A2A-8B65F169FDC6}"/>
              </a:ext>
            </a:extLst>
          </p:cNvPr>
          <p:cNvSpPr>
            <a:spLocks noGrp="1"/>
          </p:cNvSpPr>
          <p:nvPr>
            <p:ph type="body" sz="quarter" idx="16"/>
          </p:nvPr>
        </p:nvSpPr>
        <p:spPr/>
        <p:txBody>
          <a:bodyPr/>
          <a:lstStyle/>
          <a:p>
            <a:r>
              <a:rPr lang="de-DE" b="1" dirty="0"/>
              <a:t>Forecast</a:t>
            </a:r>
            <a:r>
              <a:rPr lang="de-DE" dirty="0"/>
              <a:t> &gt; Fear &gt; Future</a:t>
            </a:r>
            <a:endParaRPr lang="en-US" dirty="0"/>
          </a:p>
        </p:txBody>
      </p:sp>
      <p:pic>
        <p:nvPicPr>
          <p:cNvPr id="12" name="Inhaltsplatzhalter 11">
            <a:extLst>
              <a:ext uri="{FF2B5EF4-FFF2-40B4-BE49-F238E27FC236}">
                <a16:creationId xmlns:a16="http://schemas.microsoft.com/office/drawing/2014/main" id="{0047E613-5B5B-98A2-0D24-A6519D5C024C}"/>
              </a:ext>
            </a:extLst>
          </p:cNvPr>
          <p:cNvPicPr>
            <a:picLocks noGrp="1" noChangeAspect="1"/>
          </p:cNvPicPr>
          <p:nvPr>
            <p:ph sz="quarter" idx="12"/>
          </p:nvPr>
        </p:nvPicPr>
        <p:blipFill>
          <a:blip r:embed="rId3"/>
          <a:stretch>
            <a:fillRect/>
          </a:stretch>
        </p:blipFill>
        <p:spPr>
          <a:xfrm>
            <a:off x="573290" y="1635125"/>
            <a:ext cx="8069619" cy="4689475"/>
          </a:xfrm>
        </p:spPr>
      </p:pic>
      <p:sp>
        <p:nvSpPr>
          <p:cNvPr id="4" name="Textfeld 3">
            <a:extLst>
              <a:ext uri="{FF2B5EF4-FFF2-40B4-BE49-F238E27FC236}">
                <a16:creationId xmlns:a16="http://schemas.microsoft.com/office/drawing/2014/main" id="{4113C506-154F-ED03-944F-D8154486F5AB}"/>
              </a:ext>
            </a:extLst>
          </p:cNvPr>
          <p:cNvSpPr txBox="1"/>
          <p:nvPr/>
        </p:nvSpPr>
        <p:spPr>
          <a:xfrm>
            <a:off x="1338628" y="2016425"/>
            <a:ext cx="5233623" cy="923330"/>
          </a:xfrm>
          <a:prstGeom prst="rect">
            <a:avLst/>
          </a:prstGeom>
          <a:noFill/>
        </p:spPr>
        <p:txBody>
          <a:bodyPr wrap="square" rtlCol="0">
            <a:spAutoFit/>
          </a:bodyPr>
          <a:lstStyle/>
          <a:p>
            <a:r>
              <a:rPr lang="en-US" sz="5400" dirty="0">
                <a:solidFill>
                  <a:schemeClr val="tx1">
                    <a:lumMod val="50000"/>
                    <a:lumOff val="50000"/>
                  </a:schemeClr>
                </a:solidFill>
                <a:latin typeface="Comforter Brush" pitchFamily="2" charset="0"/>
              </a:rPr>
              <a:t>“I’m right and you’re not”</a:t>
            </a:r>
          </a:p>
        </p:txBody>
      </p:sp>
    </p:spTree>
    <p:extLst>
      <p:ext uri="{BB962C8B-B14F-4D97-AF65-F5344CB8AC3E}">
        <p14:creationId xmlns:p14="http://schemas.microsoft.com/office/powerpoint/2010/main" val="2792737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C44EE-CFAC-066A-9E6E-DCCD156EFB53}"/>
              </a:ext>
            </a:extLst>
          </p:cNvPr>
          <p:cNvSpPr>
            <a:spLocks noGrp="1"/>
          </p:cNvSpPr>
          <p:nvPr>
            <p:ph type="title"/>
          </p:nvPr>
        </p:nvSpPr>
        <p:spPr/>
        <p:txBody>
          <a:bodyPr/>
          <a:lstStyle/>
          <a:p>
            <a:endParaRPr lang="en-US"/>
          </a:p>
        </p:txBody>
      </p:sp>
      <p:sp>
        <p:nvSpPr>
          <p:cNvPr id="3" name="Textplatzhalter 2">
            <a:extLst>
              <a:ext uri="{FF2B5EF4-FFF2-40B4-BE49-F238E27FC236}">
                <a16:creationId xmlns:a16="http://schemas.microsoft.com/office/drawing/2014/main" id="{F01B05FD-3F6E-B722-4470-7164AD691F9F}"/>
              </a:ext>
            </a:extLst>
          </p:cNvPr>
          <p:cNvSpPr>
            <a:spLocks noGrp="1"/>
          </p:cNvSpPr>
          <p:nvPr>
            <p:ph type="body" sz="quarter" idx="16"/>
          </p:nvPr>
        </p:nvSpPr>
        <p:spPr/>
        <p:txBody>
          <a:bodyPr/>
          <a:lstStyle/>
          <a:p>
            <a:r>
              <a:rPr lang="de-DE" b="1" dirty="0"/>
              <a:t>Forecast</a:t>
            </a:r>
            <a:r>
              <a:rPr lang="de-DE" dirty="0"/>
              <a:t> &gt; Fear &gt; Future</a:t>
            </a:r>
            <a:endParaRPr lang="en-US" dirty="0"/>
          </a:p>
        </p:txBody>
      </p:sp>
      <p:sp>
        <p:nvSpPr>
          <p:cNvPr id="4" name="Inhaltsplatzhalter 3">
            <a:extLst>
              <a:ext uri="{FF2B5EF4-FFF2-40B4-BE49-F238E27FC236}">
                <a16:creationId xmlns:a16="http://schemas.microsoft.com/office/drawing/2014/main" id="{316EEF2E-86A4-65D7-FD34-752E117681B2}"/>
              </a:ext>
            </a:extLst>
          </p:cNvPr>
          <p:cNvSpPr>
            <a:spLocks noGrp="1"/>
          </p:cNvSpPr>
          <p:nvPr>
            <p:ph sz="quarter" idx="12"/>
          </p:nvPr>
        </p:nvSpPr>
        <p:spPr>
          <a:xfrm>
            <a:off x="5943600" y="1635362"/>
            <a:ext cx="5195455" cy="4689238"/>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800" dirty="0"/>
              <a:t>“</a:t>
            </a:r>
            <a:r>
              <a:rPr lang="en-US" sz="4800" b="1" dirty="0">
                <a:solidFill>
                  <a:schemeClr val="accent1"/>
                </a:solidFill>
              </a:rPr>
              <a:t>Resistance</a:t>
            </a:r>
            <a:r>
              <a:rPr lang="en-US" sz="4800" dirty="0"/>
              <a:t> is</a:t>
            </a:r>
            <a:br>
              <a:rPr lang="en-US" sz="4800" dirty="0"/>
            </a:br>
            <a:r>
              <a:rPr lang="en-US" sz="4800" dirty="0"/>
              <a:t>just </a:t>
            </a:r>
            <a:r>
              <a:rPr lang="en-US" sz="4800" b="1" dirty="0">
                <a:solidFill>
                  <a:schemeClr val="accent1"/>
                </a:solidFill>
              </a:rPr>
              <a:t>fear</a:t>
            </a:r>
            <a:r>
              <a:rPr lang="en-US" sz="4800" dirty="0"/>
              <a:t>.”</a:t>
            </a:r>
          </a:p>
        </p:txBody>
      </p:sp>
      <p:pic>
        <p:nvPicPr>
          <p:cNvPr id="6" name="Grafik 5">
            <a:extLst>
              <a:ext uri="{FF2B5EF4-FFF2-40B4-BE49-F238E27FC236}">
                <a16:creationId xmlns:a16="http://schemas.microsoft.com/office/drawing/2014/main" id="{C44441BB-E898-9D8C-140F-C0150C633EFC}"/>
              </a:ext>
            </a:extLst>
          </p:cNvPr>
          <p:cNvPicPr>
            <a:picLocks noChangeAspect="1"/>
          </p:cNvPicPr>
          <p:nvPr/>
        </p:nvPicPr>
        <p:blipFill>
          <a:blip r:embed="rId2"/>
          <a:srcRect t="18515" b="18220"/>
          <a:stretch/>
        </p:blipFill>
        <p:spPr>
          <a:xfrm>
            <a:off x="814314" y="1635362"/>
            <a:ext cx="4878096" cy="4629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5287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77F45-0B51-4867-F9C8-A94299A9A1B2}"/>
              </a:ext>
            </a:extLst>
          </p:cNvPr>
          <p:cNvSpPr>
            <a:spLocks noGrp="1"/>
          </p:cNvSpPr>
          <p:nvPr>
            <p:ph type="title"/>
          </p:nvPr>
        </p:nvSpPr>
        <p:spPr/>
        <p:txBody>
          <a:bodyPr/>
          <a:lstStyle/>
          <a:p>
            <a:r>
              <a:rPr lang="en-US" dirty="0"/>
              <a:t>How Populations Should Learn</a:t>
            </a:r>
          </a:p>
        </p:txBody>
      </p:sp>
      <p:sp>
        <p:nvSpPr>
          <p:cNvPr id="3" name="Textplatzhalter 2">
            <a:extLst>
              <a:ext uri="{FF2B5EF4-FFF2-40B4-BE49-F238E27FC236}">
                <a16:creationId xmlns:a16="http://schemas.microsoft.com/office/drawing/2014/main" id="{BD83B532-67D9-0EBA-46E4-55350523320D}"/>
              </a:ext>
            </a:extLst>
          </p:cNvPr>
          <p:cNvSpPr>
            <a:spLocks noGrp="1"/>
          </p:cNvSpPr>
          <p:nvPr>
            <p:ph type="body" sz="quarter" idx="16"/>
          </p:nvPr>
        </p:nvSpPr>
        <p:spPr/>
        <p:txBody>
          <a:bodyPr/>
          <a:lstStyle/>
          <a:p>
            <a:r>
              <a:rPr lang="de-DE" b="1" dirty="0"/>
              <a:t>Forecast</a:t>
            </a:r>
            <a:r>
              <a:rPr lang="de-DE" dirty="0"/>
              <a:t> &gt; Fear &gt; Future</a:t>
            </a:r>
            <a:endParaRPr lang="en-US" dirty="0"/>
          </a:p>
        </p:txBody>
      </p:sp>
      <p:pic>
        <p:nvPicPr>
          <p:cNvPr id="6" name="Inhaltsplatzhalter 5">
            <a:extLst>
              <a:ext uri="{FF2B5EF4-FFF2-40B4-BE49-F238E27FC236}">
                <a16:creationId xmlns:a16="http://schemas.microsoft.com/office/drawing/2014/main" id="{6DBC37CB-FCA9-D528-49EF-4267AAA72EBA}"/>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xfrm>
            <a:off x="560439" y="1635125"/>
            <a:ext cx="8189912" cy="4689475"/>
          </a:xfrm>
        </p:spPr>
      </p:pic>
      <p:sp>
        <p:nvSpPr>
          <p:cNvPr id="4" name="Textfeld 3">
            <a:extLst>
              <a:ext uri="{FF2B5EF4-FFF2-40B4-BE49-F238E27FC236}">
                <a16:creationId xmlns:a16="http://schemas.microsoft.com/office/drawing/2014/main" id="{48CEE4B3-E087-2132-7B88-A55498C2C720}"/>
              </a:ext>
            </a:extLst>
          </p:cNvPr>
          <p:cNvSpPr txBox="1"/>
          <p:nvPr/>
        </p:nvSpPr>
        <p:spPr>
          <a:xfrm>
            <a:off x="1125616" y="1746261"/>
            <a:ext cx="5571326" cy="1754326"/>
          </a:xfrm>
          <a:prstGeom prst="rect">
            <a:avLst/>
          </a:prstGeom>
          <a:noFill/>
        </p:spPr>
        <p:txBody>
          <a:bodyPr wrap="square" rtlCol="0">
            <a:spAutoFit/>
          </a:bodyPr>
          <a:lstStyle/>
          <a:p>
            <a:r>
              <a:rPr lang="en-US" sz="5400" dirty="0">
                <a:solidFill>
                  <a:schemeClr val="tx1">
                    <a:lumMod val="50000"/>
                    <a:lumOff val="50000"/>
                  </a:schemeClr>
                </a:solidFill>
                <a:latin typeface="Comforter Brush" pitchFamily="2" charset="0"/>
              </a:rPr>
              <a:t>“The willingness to learn,</a:t>
            </a:r>
            <a:br>
              <a:rPr lang="en-US" sz="5400" dirty="0">
                <a:solidFill>
                  <a:schemeClr val="tx1">
                    <a:lumMod val="50000"/>
                    <a:lumOff val="50000"/>
                  </a:schemeClr>
                </a:solidFill>
                <a:latin typeface="Comforter Brush" pitchFamily="2" charset="0"/>
              </a:rPr>
            </a:br>
            <a:r>
              <a:rPr lang="en-US" sz="5400" dirty="0">
                <a:solidFill>
                  <a:schemeClr val="tx1">
                    <a:lumMod val="50000"/>
                    <a:lumOff val="50000"/>
                  </a:schemeClr>
                </a:solidFill>
                <a:latin typeface="Comforter Brush" pitchFamily="2" charset="0"/>
              </a:rPr>
              <a:t>is called intelligence.”</a:t>
            </a:r>
          </a:p>
        </p:txBody>
      </p:sp>
    </p:spTree>
    <p:extLst>
      <p:ext uri="{BB962C8B-B14F-4D97-AF65-F5344CB8AC3E}">
        <p14:creationId xmlns:p14="http://schemas.microsoft.com/office/powerpoint/2010/main" val="334548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44B238C-2A9B-7355-2701-EC229AD09991}"/>
              </a:ext>
            </a:extLst>
          </p:cNvPr>
          <p:cNvSpPr>
            <a:spLocks noGrp="1"/>
          </p:cNvSpPr>
          <p:nvPr>
            <p:ph type="title"/>
          </p:nvPr>
        </p:nvSpPr>
        <p:spPr/>
        <p:txBody>
          <a:bodyPr/>
          <a:lstStyle/>
          <a:p>
            <a:endParaRPr lang="en-US"/>
          </a:p>
        </p:txBody>
      </p:sp>
      <p:sp>
        <p:nvSpPr>
          <p:cNvPr id="7" name="Textplatzhalter 6">
            <a:extLst>
              <a:ext uri="{FF2B5EF4-FFF2-40B4-BE49-F238E27FC236}">
                <a16:creationId xmlns:a16="http://schemas.microsoft.com/office/drawing/2014/main" id="{4E560C43-594A-22D3-FA1F-3352CD7F84B8}"/>
              </a:ext>
            </a:extLst>
          </p:cNvPr>
          <p:cNvSpPr>
            <a:spLocks noGrp="1"/>
          </p:cNvSpPr>
          <p:nvPr>
            <p:ph type="body" sz="quarter" idx="16"/>
          </p:nvPr>
        </p:nvSpPr>
        <p:spPr/>
        <p:txBody>
          <a:bodyPr/>
          <a:lstStyle/>
          <a:p>
            <a:r>
              <a:rPr lang="de-DE" b="1" dirty="0"/>
              <a:t>Forecast</a:t>
            </a:r>
            <a:r>
              <a:rPr lang="de-DE" dirty="0"/>
              <a:t> &gt; Fear &gt; Future</a:t>
            </a:r>
            <a:endParaRPr lang="en-US" dirty="0"/>
          </a:p>
        </p:txBody>
      </p:sp>
      <p:sp>
        <p:nvSpPr>
          <p:cNvPr id="6" name="Inhaltsplatzhalter 5">
            <a:extLst>
              <a:ext uri="{FF2B5EF4-FFF2-40B4-BE49-F238E27FC236}">
                <a16:creationId xmlns:a16="http://schemas.microsoft.com/office/drawing/2014/main" id="{60B07BAA-FB3A-CB10-0D60-DB3E344412F6}"/>
              </a:ext>
            </a:extLst>
          </p:cNvPr>
          <p:cNvSpPr>
            <a:spLocks noGrp="1"/>
          </p:cNvSpPr>
          <p:nvPr>
            <p:ph sz="quarter" idx="12"/>
          </p:nvPr>
        </p:nvSpPr>
        <p:spPr/>
        <p:txBody>
          <a:bodyPr/>
          <a:lstStyle/>
          <a:p>
            <a:pPr marL="0" indent="0" algn="ctr">
              <a:buNone/>
            </a:pPr>
            <a:endParaRPr lang="en-US" dirty="0"/>
          </a:p>
          <a:p>
            <a:pPr marL="0" indent="0" algn="ctr">
              <a:buNone/>
            </a:pPr>
            <a:endParaRPr lang="en-US" dirty="0"/>
          </a:p>
          <a:p>
            <a:pPr marL="0" indent="0" algn="ctr">
              <a:buNone/>
            </a:pPr>
            <a:r>
              <a:rPr lang="en-US" sz="2800" dirty="0"/>
              <a:t>Leopold </a:t>
            </a:r>
            <a:r>
              <a:rPr lang="en-US" sz="2800" dirty="0" err="1"/>
              <a:t>Aschenbrenner</a:t>
            </a:r>
            <a:r>
              <a:rPr lang="en-US" sz="2800" dirty="0"/>
              <a:t> in Situational Awareness (2024):</a:t>
            </a:r>
          </a:p>
          <a:p>
            <a:pPr marL="0" indent="0" algn="ctr">
              <a:buNone/>
            </a:pPr>
            <a:r>
              <a:rPr lang="en-US" sz="6000" dirty="0">
                <a:solidFill>
                  <a:schemeClr val="tx1">
                    <a:lumMod val="65000"/>
                    <a:lumOff val="35000"/>
                  </a:schemeClr>
                </a:solidFill>
              </a:rPr>
              <a:t>Estimating ~5 OOMs</a:t>
            </a:r>
            <a:br>
              <a:rPr lang="en-US" sz="6000" dirty="0">
                <a:solidFill>
                  <a:schemeClr val="tx1">
                    <a:lumMod val="65000"/>
                    <a:lumOff val="35000"/>
                  </a:schemeClr>
                </a:solidFill>
              </a:rPr>
            </a:br>
            <a:r>
              <a:rPr lang="en-US" sz="6000" dirty="0">
                <a:solidFill>
                  <a:schemeClr val="tx1">
                    <a:lumMod val="65000"/>
                    <a:lumOff val="35000"/>
                  </a:schemeClr>
                </a:solidFill>
              </a:rPr>
              <a:t>increase until 2030</a:t>
            </a:r>
          </a:p>
          <a:p>
            <a:pPr marL="0" indent="0" algn="ctr">
              <a:buNone/>
            </a:pPr>
            <a:r>
              <a:rPr lang="en-US" sz="2400" dirty="0">
                <a:solidFill>
                  <a:schemeClr val="tx1">
                    <a:lumMod val="50000"/>
                    <a:lumOff val="50000"/>
                  </a:schemeClr>
                </a:solidFill>
              </a:rPr>
              <a:t>(OOM: order of magnitude, which is 10x </a:t>
            </a:r>
            <a:r>
              <a:rPr lang="en-US" sz="2400" dirty="0">
                <a:solidFill>
                  <a:schemeClr val="tx1">
                    <a:lumMod val="50000"/>
                    <a:lumOff val="50000"/>
                  </a:schemeClr>
                </a:solidFill>
                <a:sym typeface="Wingdings" panose="05000000000000000000" pitchFamily="2" charset="2"/>
              </a:rPr>
              <a:t> 50x</a:t>
            </a:r>
            <a:r>
              <a:rPr lang="en-US" sz="2400" dirty="0">
                <a:solidFill>
                  <a:schemeClr val="tx1">
                    <a:lumMod val="50000"/>
                    <a:lumOff val="50000"/>
                  </a:schemeClr>
                </a:solidFill>
              </a:rPr>
              <a:t>)</a:t>
            </a:r>
          </a:p>
        </p:txBody>
      </p:sp>
    </p:spTree>
    <p:extLst>
      <p:ext uri="{BB962C8B-B14F-4D97-AF65-F5344CB8AC3E}">
        <p14:creationId xmlns:p14="http://schemas.microsoft.com/office/powerpoint/2010/main" val="3606863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44B238C-2A9B-7355-2701-EC229AD09991}"/>
              </a:ext>
            </a:extLst>
          </p:cNvPr>
          <p:cNvSpPr>
            <a:spLocks noGrp="1"/>
          </p:cNvSpPr>
          <p:nvPr>
            <p:ph type="title"/>
          </p:nvPr>
        </p:nvSpPr>
        <p:spPr/>
        <p:txBody>
          <a:bodyPr/>
          <a:lstStyle/>
          <a:p>
            <a:endParaRPr lang="en-US"/>
          </a:p>
        </p:txBody>
      </p:sp>
      <p:sp>
        <p:nvSpPr>
          <p:cNvPr id="7" name="Textplatzhalter 6">
            <a:extLst>
              <a:ext uri="{FF2B5EF4-FFF2-40B4-BE49-F238E27FC236}">
                <a16:creationId xmlns:a16="http://schemas.microsoft.com/office/drawing/2014/main" id="{4E560C43-594A-22D3-FA1F-3352CD7F84B8}"/>
              </a:ext>
            </a:extLst>
          </p:cNvPr>
          <p:cNvSpPr>
            <a:spLocks noGrp="1"/>
          </p:cNvSpPr>
          <p:nvPr>
            <p:ph type="body" sz="quarter" idx="16"/>
          </p:nvPr>
        </p:nvSpPr>
        <p:spPr/>
        <p:txBody>
          <a:bodyPr/>
          <a:lstStyle/>
          <a:p>
            <a:r>
              <a:rPr lang="de-DE" b="1" dirty="0"/>
              <a:t>Forecast</a:t>
            </a:r>
            <a:r>
              <a:rPr lang="de-DE" dirty="0"/>
              <a:t> &gt; Fear &gt; Future</a:t>
            </a:r>
            <a:endParaRPr lang="en-US" dirty="0"/>
          </a:p>
        </p:txBody>
      </p:sp>
      <p:sp>
        <p:nvSpPr>
          <p:cNvPr id="6" name="Inhaltsplatzhalter 5">
            <a:extLst>
              <a:ext uri="{FF2B5EF4-FFF2-40B4-BE49-F238E27FC236}">
                <a16:creationId xmlns:a16="http://schemas.microsoft.com/office/drawing/2014/main" id="{60B07BAA-FB3A-CB10-0D60-DB3E344412F6}"/>
              </a:ext>
            </a:extLst>
          </p:cNvPr>
          <p:cNvSpPr>
            <a:spLocks noGrp="1"/>
          </p:cNvSpPr>
          <p:nvPr>
            <p:ph sz="quarter" idx="12"/>
          </p:nvPr>
        </p:nvSpPr>
        <p:spPr/>
        <p:txBody>
          <a:bodyPr/>
          <a:lstStyle/>
          <a:p>
            <a:pPr marL="0" indent="0" algn="ctr">
              <a:buNone/>
            </a:pPr>
            <a:endParaRPr lang="en-US" dirty="0"/>
          </a:p>
          <a:p>
            <a:pPr marL="0" indent="0" algn="ctr">
              <a:buNone/>
            </a:pPr>
            <a:endParaRPr lang="en-US" dirty="0"/>
          </a:p>
          <a:p>
            <a:pPr marL="0" indent="0" algn="ctr">
              <a:buNone/>
            </a:pPr>
            <a:r>
              <a:rPr lang="en-US" sz="2800" dirty="0"/>
              <a:t>Current speed in SE (2026) </a:t>
            </a:r>
            <a:r>
              <a:rPr lang="en-US" sz="1600" dirty="0"/>
              <a:t>[estimation published las week]</a:t>
            </a:r>
          </a:p>
          <a:p>
            <a:pPr marL="0" indent="0" algn="ctr">
              <a:buNone/>
            </a:pPr>
            <a:r>
              <a:rPr lang="en-US" sz="6000" dirty="0">
                <a:solidFill>
                  <a:schemeClr val="tx1">
                    <a:lumMod val="65000"/>
                    <a:lumOff val="35000"/>
                  </a:schemeClr>
                </a:solidFill>
              </a:rPr>
              <a:t>2x in 4.2 month</a:t>
            </a:r>
          </a:p>
          <a:p>
            <a:pPr marL="0" indent="0" algn="ctr">
              <a:buNone/>
            </a:pPr>
            <a:endParaRPr lang="en-US" sz="2400" dirty="0">
              <a:solidFill>
                <a:schemeClr val="tx1">
                  <a:lumMod val="50000"/>
                  <a:lumOff val="50000"/>
                </a:schemeClr>
              </a:solidFill>
            </a:endParaRPr>
          </a:p>
          <a:p>
            <a:pPr marL="0" indent="0" algn="ctr">
              <a:buNone/>
            </a:pPr>
            <a:r>
              <a:rPr lang="en-US" sz="2400" dirty="0">
                <a:solidFill>
                  <a:schemeClr val="tx1">
                    <a:lumMod val="50000"/>
                    <a:lumOff val="50000"/>
                  </a:schemeClr>
                </a:solidFill>
              </a:rPr>
              <a:t>(exponential: let’s even reduce to 2x in 6 month</a:t>
            </a:r>
            <a:br>
              <a:rPr lang="en-US" sz="2400" dirty="0">
                <a:solidFill>
                  <a:schemeClr val="tx1">
                    <a:lumMod val="50000"/>
                    <a:lumOff val="50000"/>
                  </a:schemeClr>
                </a:solidFill>
              </a:rPr>
            </a:br>
            <a:r>
              <a:rPr lang="en-US" sz="2400" dirty="0">
                <a:solidFill>
                  <a:schemeClr val="tx1">
                    <a:lumMod val="50000"/>
                    <a:lumOff val="50000"/>
                  </a:schemeClr>
                </a:solidFill>
              </a:rPr>
              <a:t>2x2x2x2x2x2x2x2 = ~256 from 2026; ~1024 from 2024)</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3718460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FA595790-5ADF-6372-6F12-A5A8ACEAFE2B}"/>
              </a:ext>
            </a:extLst>
          </p:cNvPr>
          <p:cNvSpPr>
            <a:spLocks noGrp="1"/>
          </p:cNvSpPr>
          <p:nvPr>
            <p:ph type="body" sz="quarter" idx="16"/>
          </p:nvPr>
        </p:nvSpPr>
        <p:spPr/>
        <p:txBody>
          <a:bodyPr/>
          <a:lstStyle/>
          <a:p>
            <a:endParaRPr lang="en-US"/>
          </a:p>
        </p:txBody>
      </p:sp>
      <p:pic>
        <p:nvPicPr>
          <p:cNvPr id="7" name="Grafik 6">
            <a:extLst>
              <a:ext uri="{FF2B5EF4-FFF2-40B4-BE49-F238E27FC236}">
                <a16:creationId xmlns:a16="http://schemas.microsoft.com/office/drawing/2014/main" id="{6C5D13F9-15A8-72A0-C636-B22E44386A71}"/>
              </a:ext>
            </a:extLst>
          </p:cNvPr>
          <p:cNvPicPr>
            <a:picLocks noChangeAspect="1"/>
          </p:cNvPicPr>
          <p:nvPr/>
        </p:nvPicPr>
        <p:blipFill>
          <a:blip r:embed="rId3"/>
          <a:stretch>
            <a:fillRect/>
          </a:stretch>
        </p:blipFill>
        <p:spPr>
          <a:xfrm>
            <a:off x="3239" y="0"/>
            <a:ext cx="12185522" cy="6858000"/>
          </a:xfrm>
          <a:prstGeom prst="rect">
            <a:avLst/>
          </a:prstGeom>
        </p:spPr>
      </p:pic>
      <p:sp>
        <p:nvSpPr>
          <p:cNvPr id="8" name="Textfeld 7">
            <a:extLst>
              <a:ext uri="{FF2B5EF4-FFF2-40B4-BE49-F238E27FC236}">
                <a16:creationId xmlns:a16="http://schemas.microsoft.com/office/drawing/2014/main" id="{E5C993C4-A6E5-1116-831A-E7AFB61326EC}"/>
              </a:ext>
            </a:extLst>
          </p:cNvPr>
          <p:cNvSpPr txBox="1"/>
          <p:nvPr/>
        </p:nvSpPr>
        <p:spPr>
          <a:xfrm>
            <a:off x="465791" y="3424394"/>
            <a:ext cx="11249576" cy="2308324"/>
          </a:xfrm>
          <a:prstGeom prst="rect">
            <a:avLst/>
          </a:prstGeom>
          <a:noFill/>
        </p:spPr>
        <p:txBody>
          <a:bodyPr wrap="square" rtlCol="0">
            <a:spAutoFit/>
          </a:bodyPr>
          <a:lstStyle/>
          <a:p>
            <a:pPr algn="ctr"/>
            <a:r>
              <a:rPr lang="en-US" sz="7200" dirty="0">
                <a:solidFill>
                  <a:schemeClr val="bg1"/>
                </a:solidFill>
                <a:latin typeface="Comforter Brush" pitchFamily="2" charset="0"/>
              </a:rPr>
              <a:t>if we are scared,,</a:t>
            </a:r>
          </a:p>
          <a:p>
            <a:pPr algn="ctr"/>
            <a:r>
              <a:rPr lang="en-US" sz="7200" dirty="0">
                <a:solidFill>
                  <a:schemeClr val="bg1"/>
                </a:solidFill>
                <a:latin typeface="Comforter Brush" pitchFamily="2" charset="0"/>
              </a:rPr>
              <a:t>we tend to see dystopia</a:t>
            </a:r>
          </a:p>
        </p:txBody>
      </p:sp>
    </p:spTree>
    <p:extLst>
      <p:ext uri="{BB962C8B-B14F-4D97-AF65-F5344CB8AC3E}">
        <p14:creationId xmlns:p14="http://schemas.microsoft.com/office/powerpoint/2010/main" val="1140587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DD5E9-4FE0-8F35-21F4-AABA6622252A}"/>
              </a:ext>
            </a:extLst>
          </p:cNvPr>
          <p:cNvSpPr>
            <a:spLocks noGrp="1"/>
          </p:cNvSpPr>
          <p:nvPr>
            <p:ph type="title"/>
          </p:nvPr>
        </p:nvSpPr>
        <p:spPr/>
        <p:txBody>
          <a:bodyPr/>
          <a:lstStyle/>
          <a:p>
            <a:r>
              <a:rPr lang="en-US" dirty="0"/>
              <a:t>What’s next?</a:t>
            </a:r>
          </a:p>
        </p:txBody>
      </p:sp>
      <p:sp>
        <p:nvSpPr>
          <p:cNvPr id="3" name="Textplatzhalter 2">
            <a:extLst>
              <a:ext uri="{FF2B5EF4-FFF2-40B4-BE49-F238E27FC236}">
                <a16:creationId xmlns:a16="http://schemas.microsoft.com/office/drawing/2014/main" id="{DC3F844C-C3B5-C81D-A660-C0095460AA8B}"/>
              </a:ext>
            </a:extLst>
          </p:cNvPr>
          <p:cNvSpPr>
            <a:spLocks noGrp="1"/>
          </p:cNvSpPr>
          <p:nvPr>
            <p:ph type="body" sz="quarter" idx="16"/>
          </p:nvPr>
        </p:nvSpPr>
        <p:spPr/>
        <p:txBody>
          <a:bodyPr/>
          <a:lstStyle/>
          <a:p>
            <a:r>
              <a:rPr lang="de-DE" b="1" dirty="0"/>
              <a:t>Forecast</a:t>
            </a:r>
            <a:r>
              <a:rPr lang="de-DE" dirty="0"/>
              <a:t> &gt; Fear &gt; Future</a:t>
            </a:r>
            <a:endParaRPr lang="en-US" dirty="0"/>
          </a:p>
        </p:txBody>
      </p:sp>
      <p:sp>
        <p:nvSpPr>
          <p:cNvPr id="4" name="Inhaltsplatzhalter 3">
            <a:extLst>
              <a:ext uri="{FF2B5EF4-FFF2-40B4-BE49-F238E27FC236}">
                <a16:creationId xmlns:a16="http://schemas.microsoft.com/office/drawing/2014/main" id="{86491762-409C-E03D-286B-C0CDC6507D34}"/>
              </a:ext>
            </a:extLst>
          </p:cNvPr>
          <p:cNvSpPr>
            <a:spLocks noGrp="1"/>
          </p:cNvSpPr>
          <p:nvPr>
            <p:ph sz="quarter" idx="12"/>
          </p:nvPr>
        </p:nvSpPr>
        <p:spPr/>
        <p:txBody>
          <a:bodyPr/>
          <a:lstStyle/>
          <a:p>
            <a:r>
              <a:rPr lang="en-US" sz="4400" b="1" dirty="0">
                <a:solidFill>
                  <a:schemeClr val="accent1"/>
                </a:solidFill>
              </a:rPr>
              <a:t>I don’t know</a:t>
            </a:r>
          </a:p>
          <a:p>
            <a:endParaRPr lang="en-US" dirty="0"/>
          </a:p>
          <a:p>
            <a:r>
              <a:rPr lang="en-US" dirty="0"/>
              <a:t>World moves still fast (high fuzziness)</a:t>
            </a:r>
          </a:p>
          <a:p>
            <a:r>
              <a:rPr lang="en-US" dirty="0"/>
              <a:t>Quantum computing will speed up AI</a:t>
            </a:r>
          </a:p>
          <a:p>
            <a:r>
              <a:rPr lang="en-US" dirty="0"/>
              <a:t>We still don’t understand how it works, but speed up development</a:t>
            </a:r>
          </a:p>
          <a:p>
            <a:pPr marL="0" indent="0">
              <a:buNone/>
            </a:pPr>
            <a:endParaRPr lang="en-US" dirty="0"/>
          </a:p>
        </p:txBody>
      </p:sp>
    </p:spTree>
    <p:extLst>
      <p:ext uri="{BB962C8B-B14F-4D97-AF65-F5344CB8AC3E}">
        <p14:creationId xmlns:p14="http://schemas.microsoft.com/office/powerpoint/2010/main" val="3421346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565257-D3FC-FAEE-4DAC-F167418BAC2D}"/>
              </a:ext>
            </a:extLst>
          </p:cNvPr>
          <p:cNvSpPr>
            <a:spLocks noGrp="1"/>
          </p:cNvSpPr>
          <p:nvPr>
            <p:ph type="title"/>
          </p:nvPr>
        </p:nvSpPr>
        <p:spPr/>
        <p:txBody>
          <a:bodyPr/>
          <a:lstStyle/>
          <a:p>
            <a:r>
              <a:rPr lang="en-US" dirty="0"/>
              <a:t>Current Trends</a:t>
            </a:r>
          </a:p>
        </p:txBody>
      </p:sp>
      <p:sp>
        <p:nvSpPr>
          <p:cNvPr id="3" name="Textplatzhalter 2">
            <a:extLst>
              <a:ext uri="{FF2B5EF4-FFF2-40B4-BE49-F238E27FC236}">
                <a16:creationId xmlns:a16="http://schemas.microsoft.com/office/drawing/2014/main" id="{638E5D1F-45E6-79A1-A336-64D440AEB773}"/>
              </a:ext>
            </a:extLst>
          </p:cNvPr>
          <p:cNvSpPr>
            <a:spLocks noGrp="1"/>
          </p:cNvSpPr>
          <p:nvPr>
            <p:ph type="body" sz="quarter" idx="16"/>
          </p:nvPr>
        </p:nvSpPr>
        <p:spPr/>
        <p:txBody>
          <a:bodyPr>
            <a:normAutofit/>
          </a:bodyPr>
          <a:lstStyle/>
          <a:p>
            <a:r>
              <a:rPr lang="de-DE" b="1" dirty="0"/>
              <a:t>Forecast</a:t>
            </a:r>
            <a:r>
              <a:rPr lang="de-DE" dirty="0"/>
              <a:t> &gt; Fear &gt; Future</a:t>
            </a:r>
            <a:endParaRPr lang="en-US" dirty="0"/>
          </a:p>
        </p:txBody>
      </p:sp>
      <p:sp>
        <p:nvSpPr>
          <p:cNvPr id="5" name="Inhaltsplatzhalter 4">
            <a:extLst>
              <a:ext uri="{FF2B5EF4-FFF2-40B4-BE49-F238E27FC236}">
                <a16:creationId xmlns:a16="http://schemas.microsoft.com/office/drawing/2014/main" id="{2A05223B-F247-A1D7-B38B-F80A0C8ECBB6}"/>
              </a:ext>
            </a:extLst>
          </p:cNvPr>
          <p:cNvSpPr>
            <a:spLocks noGrp="1"/>
          </p:cNvSpPr>
          <p:nvPr>
            <p:ph sz="quarter" idx="12"/>
          </p:nvPr>
        </p:nvSpPr>
        <p:spPr/>
        <p:txBody>
          <a:bodyPr>
            <a:normAutofit/>
          </a:bodyPr>
          <a:lstStyle/>
          <a:p>
            <a:r>
              <a:rPr lang="de-DE" dirty="0"/>
              <a:t>LLMs → </a:t>
            </a:r>
            <a:r>
              <a:rPr lang="de-DE" b="1" dirty="0">
                <a:solidFill>
                  <a:schemeClr val="tx1">
                    <a:lumMod val="50000"/>
                    <a:lumOff val="50000"/>
                  </a:schemeClr>
                </a:solidFill>
              </a:rPr>
              <a:t>Agent-</a:t>
            </a:r>
            <a:r>
              <a:rPr lang="de-DE" b="1" dirty="0" err="1">
                <a:solidFill>
                  <a:schemeClr val="tx1">
                    <a:lumMod val="50000"/>
                    <a:lumOff val="50000"/>
                  </a:schemeClr>
                </a:solidFill>
              </a:rPr>
              <a:t>based</a:t>
            </a:r>
            <a:r>
              <a:rPr lang="de-DE" dirty="0"/>
              <a:t> </a:t>
            </a:r>
            <a:r>
              <a:rPr lang="de-DE" dirty="0" err="1"/>
              <a:t>systems</a:t>
            </a:r>
            <a:endParaRPr lang="de-DE" dirty="0"/>
          </a:p>
          <a:p>
            <a:pPr lvl="1"/>
            <a:r>
              <a:rPr lang="en-US" dirty="0"/>
              <a:t>Agents orchestrate APIs, code, data, and other models</a:t>
            </a:r>
          </a:p>
          <a:p>
            <a:r>
              <a:rPr lang="en-US" dirty="0"/>
              <a:t>Tool usage is becoming the norm</a:t>
            </a:r>
          </a:p>
          <a:p>
            <a:pPr lvl="1"/>
            <a:r>
              <a:rPr lang="en-US" dirty="0"/>
              <a:t>Models no longer operate in isolation, but systematically access tools</a:t>
            </a:r>
          </a:p>
          <a:p>
            <a:r>
              <a:rPr lang="de-DE" dirty="0"/>
              <a:t>First </a:t>
            </a:r>
            <a:r>
              <a:rPr lang="de-DE" dirty="0" err="1"/>
              <a:t>stable</a:t>
            </a:r>
            <a:r>
              <a:rPr lang="de-DE" dirty="0"/>
              <a:t> </a:t>
            </a:r>
            <a:r>
              <a:rPr lang="de-DE" b="1" dirty="0" err="1">
                <a:solidFill>
                  <a:schemeClr val="tx1">
                    <a:lumMod val="50000"/>
                    <a:lumOff val="50000"/>
                  </a:schemeClr>
                </a:solidFill>
              </a:rPr>
              <a:t>agent</a:t>
            </a:r>
            <a:r>
              <a:rPr lang="de-DE" b="1" dirty="0">
                <a:solidFill>
                  <a:schemeClr val="tx1">
                    <a:lumMod val="50000"/>
                    <a:lumOff val="50000"/>
                  </a:schemeClr>
                </a:solidFill>
              </a:rPr>
              <a:t> </a:t>
            </a:r>
            <a:r>
              <a:rPr lang="de-DE" b="1" dirty="0" err="1">
                <a:solidFill>
                  <a:schemeClr val="tx1">
                    <a:lumMod val="50000"/>
                    <a:lumOff val="50000"/>
                  </a:schemeClr>
                </a:solidFill>
              </a:rPr>
              <a:t>swarms</a:t>
            </a:r>
            <a:endParaRPr lang="de-DE" b="1" dirty="0">
              <a:solidFill>
                <a:schemeClr val="tx1">
                  <a:lumMod val="50000"/>
                  <a:lumOff val="50000"/>
                </a:schemeClr>
              </a:solidFill>
            </a:endParaRPr>
          </a:p>
          <a:p>
            <a:pPr lvl="1"/>
            <a:r>
              <a:rPr lang="en-US" dirty="0"/>
              <a:t>Multiple agents work together in a coordinated manner on tasks (planners, executors, evaluators)</a:t>
            </a:r>
          </a:p>
          <a:p>
            <a:pPr lvl="1"/>
            <a:r>
              <a:rPr lang="en-US" dirty="0"/>
              <a:t>Meaning: AI is becoming an organizational structure, not just a feature</a:t>
            </a:r>
          </a:p>
          <a:p>
            <a:r>
              <a:rPr lang="en-US" dirty="0"/>
              <a:t>Open source is catching up rapidly (e.g., projects like </a:t>
            </a:r>
            <a:r>
              <a:rPr lang="en-US" b="1" dirty="0" err="1">
                <a:solidFill>
                  <a:schemeClr val="tx1">
                    <a:lumMod val="50000"/>
                    <a:lumOff val="50000"/>
                  </a:schemeClr>
                </a:solidFill>
              </a:rPr>
              <a:t>OpenClaw</a:t>
            </a:r>
            <a:r>
              <a:rPr lang="en-US" dirty="0"/>
              <a:t>)</a:t>
            </a:r>
          </a:p>
          <a:p>
            <a:pPr lvl="1"/>
            <a:r>
              <a:rPr lang="en-US" dirty="0"/>
              <a:t>Models are becoming more accessible, customizable, and combinable</a:t>
            </a:r>
          </a:p>
          <a:p>
            <a:pPr lvl="1"/>
            <a:r>
              <a:rPr lang="en-US" dirty="0"/>
              <a:t>Meaning: AI is being democratized at the infrastructure level</a:t>
            </a:r>
          </a:p>
          <a:p>
            <a:r>
              <a:rPr lang="en-US" dirty="0"/>
              <a:t>Focus on evaluation and </a:t>
            </a:r>
            <a:r>
              <a:rPr lang="en-US" b="1" dirty="0">
                <a:solidFill>
                  <a:schemeClr val="tx1">
                    <a:lumMod val="50000"/>
                    <a:lumOff val="50000"/>
                  </a:schemeClr>
                </a:solidFill>
              </a:rPr>
              <a:t>reliability</a:t>
            </a:r>
            <a:r>
              <a:rPr lang="en-US" dirty="0"/>
              <a:t> is growing</a:t>
            </a:r>
          </a:p>
          <a:p>
            <a:pPr lvl="1"/>
            <a:r>
              <a:rPr lang="en-US" dirty="0"/>
              <a:t>More benchmarks, more discussion about hallucinations, trust, and safety</a:t>
            </a:r>
          </a:p>
          <a:p>
            <a:pPr lvl="1"/>
            <a:r>
              <a:rPr lang="en-US" dirty="0"/>
              <a:t>The first serious efforts toward “AI quality”</a:t>
            </a:r>
          </a:p>
        </p:txBody>
      </p:sp>
    </p:spTree>
    <p:extLst>
      <p:ext uri="{BB962C8B-B14F-4D97-AF65-F5344CB8AC3E}">
        <p14:creationId xmlns:p14="http://schemas.microsoft.com/office/powerpoint/2010/main" val="1081383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0C811E-26DA-FF67-1CAA-8C023EAD1A8F}"/>
              </a:ext>
            </a:extLst>
          </p:cNvPr>
          <p:cNvSpPr>
            <a:spLocks noGrp="1"/>
          </p:cNvSpPr>
          <p:nvPr>
            <p:ph type="title"/>
          </p:nvPr>
        </p:nvSpPr>
        <p:spPr/>
        <p:txBody>
          <a:bodyPr/>
          <a:lstStyle/>
          <a:p>
            <a:r>
              <a:rPr lang="en-US" dirty="0"/>
              <a:t>Next Level LLMs as a System</a:t>
            </a:r>
          </a:p>
        </p:txBody>
      </p:sp>
      <p:sp>
        <p:nvSpPr>
          <p:cNvPr id="6" name="Textplatzhalter 5">
            <a:extLst>
              <a:ext uri="{FF2B5EF4-FFF2-40B4-BE49-F238E27FC236}">
                <a16:creationId xmlns:a16="http://schemas.microsoft.com/office/drawing/2014/main" id="{6B447E58-97C2-4A5E-C817-5F694BBB0348}"/>
              </a:ext>
            </a:extLst>
          </p:cNvPr>
          <p:cNvSpPr>
            <a:spLocks noGrp="1"/>
          </p:cNvSpPr>
          <p:nvPr>
            <p:ph type="body" sz="quarter" idx="16"/>
          </p:nvPr>
        </p:nvSpPr>
        <p:spPr/>
        <p:txBody>
          <a:bodyPr/>
          <a:lstStyle/>
          <a:p>
            <a:r>
              <a:rPr lang="de-DE" b="1" dirty="0"/>
              <a:t>Forecast</a:t>
            </a:r>
            <a:r>
              <a:rPr lang="de-DE" dirty="0"/>
              <a:t> &gt; Fear &gt; Future</a:t>
            </a:r>
            <a:endParaRPr lang="en-US" dirty="0"/>
          </a:p>
        </p:txBody>
      </p:sp>
      <p:sp>
        <p:nvSpPr>
          <p:cNvPr id="4" name="Inhaltsplatzhalter 3">
            <a:extLst>
              <a:ext uri="{FF2B5EF4-FFF2-40B4-BE49-F238E27FC236}">
                <a16:creationId xmlns:a16="http://schemas.microsoft.com/office/drawing/2014/main" id="{1A12D844-5680-6E09-54DC-9476544C3363}"/>
              </a:ext>
            </a:extLst>
          </p:cNvPr>
          <p:cNvSpPr>
            <a:spLocks noGrp="1"/>
          </p:cNvSpPr>
          <p:nvPr>
            <p:ph sz="quarter" idx="12"/>
          </p:nvPr>
        </p:nvSpPr>
        <p:spPr/>
        <p:txBody>
          <a:bodyPr>
            <a:normAutofit fontScale="77500" lnSpcReduction="20000"/>
          </a:bodyPr>
          <a:lstStyle/>
          <a:p>
            <a:r>
              <a:rPr lang="en-US" b="1" dirty="0">
                <a:solidFill>
                  <a:schemeClr val="tx1">
                    <a:lumMod val="50000"/>
                    <a:lumOff val="50000"/>
                  </a:schemeClr>
                </a:solidFill>
              </a:rPr>
              <a:t>Non-autoregressive</a:t>
            </a:r>
            <a:r>
              <a:rPr lang="en-US" dirty="0"/>
              <a:t> LLMs</a:t>
            </a:r>
          </a:p>
          <a:p>
            <a:pPr lvl="1"/>
            <a:r>
              <a:rPr lang="en-US" dirty="0"/>
              <a:t>Diffusion, flow, and masked models generate many tokens in parallel. This could massively speed up the generation of long texts, code variants, and tests.</a:t>
            </a:r>
          </a:p>
          <a:p>
            <a:r>
              <a:rPr lang="en-US" dirty="0"/>
              <a:t>Few-Step / One-Step Generation</a:t>
            </a:r>
          </a:p>
          <a:p>
            <a:pPr lvl="1"/>
            <a:r>
              <a:rPr lang="en-US" b="1" dirty="0">
                <a:solidFill>
                  <a:schemeClr val="tx1">
                    <a:lumMod val="50000"/>
                    <a:lumOff val="50000"/>
                  </a:schemeClr>
                </a:solidFill>
              </a:rPr>
              <a:t>FS-DFM</a:t>
            </a:r>
            <a:r>
              <a:rPr lang="en-US" dirty="0"/>
              <a:t> (Few-Step Discrete Flow-Matching) points the way forward: no longer hundreds of iterations, but rather a few large, trained leaps.</a:t>
            </a:r>
          </a:p>
          <a:p>
            <a:r>
              <a:rPr lang="en-US" dirty="0"/>
              <a:t>Adaptive Parallel Decoding</a:t>
            </a:r>
          </a:p>
          <a:p>
            <a:pPr lvl="1"/>
            <a:r>
              <a:rPr lang="en-US" dirty="0"/>
              <a:t>Models dynamically decide how many tokens they can safely generate in parallel. This strikes a balance between quality and speed.</a:t>
            </a:r>
          </a:p>
          <a:p>
            <a:r>
              <a:rPr lang="en-US" dirty="0"/>
              <a:t>Speculative Decoding &amp; Drafting</a:t>
            </a:r>
          </a:p>
          <a:p>
            <a:pPr lvl="1"/>
            <a:r>
              <a:rPr lang="en-US" dirty="0"/>
              <a:t>Quickly draft small models, then validate large ones.</a:t>
            </a:r>
          </a:p>
          <a:p>
            <a:pPr lvl="1"/>
            <a:r>
              <a:rPr lang="en-US" dirty="0"/>
              <a:t>In the short term, this is likely the most important accelerator for today’s LLMs.</a:t>
            </a:r>
          </a:p>
          <a:p>
            <a:r>
              <a:rPr lang="en-US" dirty="0"/>
              <a:t>Agent-based systems instead of individual models</a:t>
            </a:r>
          </a:p>
          <a:p>
            <a:pPr lvl="1"/>
            <a:r>
              <a:rPr lang="en-US" dirty="0" err="1"/>
              <a:t>OpenClaw</a:t>
            </a:r>
            <a:r>
              <a:rPr lang="en-US" dirty="0"/>
              <a:t> is a sign of this trend: AI will not only generate text, but also perform tasks involving tools, files, calendars, code, and communication.</a:t>
            </a:r>
          </a:p>
          <a:p>
            <a:r>
              <a:rPr lang="en-US" b="1" dirty="0">
                <a:solidFill>
                  <a:schemeClr val="tx1">
                    <a:lumMod val="50000"/>
                    <a:lumOff val="50000"/>
                  </a:schemeClr>
                </a:solidFill>
              </a:rPr>
              <a:t>Hybrid models</a:t>
            </a:r>
            <a:r>
              <a:rPr lang="en-US" dirty="0"/>
              <a:t> combining LLMs and verification</a:t>
            </a:r>
          </a:p>
          <a:p>
            <a:pPr lvl="1"/>
            <a:r>
              <a:rPr lang="en-US" dirty="0"/>
              <a:t>The next generation will not only be “smarter” but also more deeply embedded in testers, solvers, type checkers, model checkers, simulators, and traceability graphs.</a:t>
            </a:r>
          </a:p>
          <a:p>
            <a:r>
              <a:rPr lang="en-US" b="1" dirty="0">
                <a:solidFill>
                  <a:schemeClr val="tx1">
                    <a:lumMod val="50000"/>
                    <a:lumOff val="50000"/>
                  </a:schemeClr>
                </a:solidFill>
              </a:rPr>
              <a:t>Quantum computers </a:t>
            </a:r>
            <a:r>
              <a:rPr lang="en-US" dirty="0"/>
              <a:t>are unlikely to serve as a short-term LLM booster</a:t>
            </a:r>
          </a:p>
          <a:p>
            <a:pPr lvl="1"/>
            <a:r>
              <a:rPr lang="en-US" dirty="0"/>
              <a:t>In the long term, quantum computing could transform optimization, simulation, cryptography, and search spaces.</a:t>
            </a:r>
          </a:p>
          <a:p>
            <a:pPr lvl="1"/>
            <a:r>
              <a:rPr lang="en-US" dirty="0"/>
              <a:t>However, no direct breakthrough is expected for LLM inference or training by 2030.</a:t>
            </a:r>
          </a:p>
          <a:p>
            <a:pPr lvl="1"/>
            <a:r>
              <a:rPr lang="en-US" dirty="0"/>
              <a:t>The greater lever remains architecture: parallel, sparse, tool-supported, and verified.</a:t>
            </a:r>
          </a:p>
        </p:txBody>
      </p:sp>
    </p:spTree>
    <p:extLst>
      <p:ext uri="{BB962C8B-B14F-4D97-AF65-F5344CB8AC3E}">
        <p14:creationId xmlns:p14="http://schemas.microsoft.com/office/powerpoint/2010/main" val="2167738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3025706-7990-1CDF-EF26-E5E024EBE856}"/>
              </a:ext>
            </a:extLst>
          </p:cNvPr>
          <p:cNvSpPr>
            <a:spLocks noGrp="1"/>
          </p:cNvSpPr>
          <p:nvPr>
            <p:ph type="title"/>
          </p:nvPr>
        </p:nvSpPr>
        <p:spPr/>
        <p:txBody>
          <a:bodyPr/>
          <a:lstStyle/>
          <a:p>
            <a:r>
              <a:rPr lang="en-US" dirty="0"/>
              <a:t>Kimi K2.6 (today)</a:t>
            </a:r>
          </a:p>
        </p:txBody>
      </p:sp>
      <p:sp>
        <p:nvSpPr>
          <p:cNvPr id="7" name="Textplatzhalter 6">
            <a:extLst>
              <a:ext uri="{FF2B5EF4-FFF2-40B4-BE49-F238E27FC236}">
                <a16:creationId xmlns:a16="http://schemas.microsoft.com/office/drawing/2014/main" id="{6BE47A61-E164-599F-1DC8-014ACB41321B}"/>
              </a:ext>
            </a:extLst>
          </p:cNvPr>
          <p:cNvSpPr>
            <a:spLocks noGrp="1"/>
          </p:cNvSpPr>
          <p:nvPr>
            <p:ph type="body" sz="quarter" idx="16"/>
          </p:nvPr>
        </p:nvSpPr>
        <p:spPr/>
        <p:txBody>
          <a:bodyPr/>
          <a:lstStyle/>
          <a:p>
            <a:r>
              <a:rPr lang="de-DE" b="1" dirty="0"/>
              <a:t>Forecast</a:t>
            </a:r>
            <a:r>
              <a:rPr lang="de-DE" dirty="0"/>
              <a:t> &gt; Fear &gt; Future</a:t>
            </a:r>
            <a:endParaRPr lang="en-US" dirty="0"/>
          </a:p>
        </p:txBody>
      </p:sp>
      <p:sp>
        <p:nvSpPr>
          <p:cNvPr id="18" name="Inhaltsplatzhalter 17">
            <a:extLst>
              <a:ext uri="{FF2B5EF4-FFF2-40B4-BE49-F238E27FC236}">
                <a16:creationId xmlns:a16="http://schemas.microsoft.com/office/drawing/2014/main" id="{C8634230-5FAD-BE94-0E6B-07A68E78F129}"/>
              </a:ext>
            </a:extLst>
          </p:cNvPr>
          <p:cNvSpPr>
            <a:spLocks noGrp="1"/>
          </p:cNvSpPr>
          <p:nvPr>
            <p:ph sz="quarter" idx="12"/>
          </p:nvPr>
        </p:nvSpPr>
        <p:spPr/>
        <p:txBody>
          <a:bodyPr/>
          <a:lstStyle/>
          <a:p>
            <a:endParaRPr lang="en-US" dirty="0"/>
          </a:p>
        </p:txBody>
      </p:sp>
      <p:pic>
        <p:nvPicPr>
          <p:cNvPr id="14" name="Inhaltsplatzhalter 10">
            <a:extLst>
              <a:ext uri="{FF2B5EF4-FFF2-40B4-BE49-F238E27FC236}">
                <a16:creationId xmlns:a16="http://schemas.microsoft.com/office/drawing/2014/main" id="{FD5A7111-226E-F82A-3FA5-E3ADE9BEFC81}"/>
              </a:ext>
            </a:extLst>
          </p:cNvPr>
          <p:cNvPicPr>
            <a:picLocks noChangeAspect="1"/>
          </p:cNvPicPr>
          <p:nvPr/>
        </p:nvPicPr>
        <p:blipFill>
          <a:blip r:embed="rId2"/>
          <a:srcRect t="11991"/>
          <a:stretch/>
        </p:blipFill>
        <p:spPr>
          <a:xfrm>
            <a:off x="2263115" y="1645860"/>
            <a:ext cx="2449162" cy="4678977"/>
          </a:xfrm>
          <a:prstGeom prst="rect">
            <a:avLst/>
          </a:prstGeom>
          <a:ln>
            <a:noFill/>
          </a:ln>
          <a:effectLst>
            <a:outerShdw blurRad="292100" dist="139700" dir="2700000" algn="tl" rotWithShape="0">
              <a:srgbClr val="333333">
                <a:alpha val="65000"/>
              </a:srgbClr>
            </a:outerShdw>
          </a:effectLst>
        </p:spPr>
      </p:pic>
      <p:pic>
        <p:nvPicPr>
          <p:cNvPr id="19" name="Inhaltsplatzhalter 15">
            <a:extLst>
              <a:ext uri="{FF2B5EF4-FFF2-40B4-BE49-F238E27FC236}">
                <a16:creationId xmlns:a16="http://schemas.microsoft.com/office/drawing/2014/main" id="{5FC30894-BDF7-CFF2-3873-222AAE9CADE2}"/>
              </a:ext>
            </a:extLst>
          </p:cNvPr>
          <p:cNvPicPr>
            <a:picLocks noChangeAspect="1"/>
          </p:cNvPicPr>
          <p:nvPr/>
        </p:nvPicPr>
        <p:blipFill>
          <a:blip r:embed="rId3"/>
          <a:srcRect t="5017"/>
          <a:stretch/>
        </p:blipFill>
        <p:spPr>
          <a:xfrm>
            <a:off x="6528583" y="1639029"/>
            <a:ext cx="2272517" cy="46855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2902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BD6F27-4B01-7231-3F16-3A323485441B}"/>
              </a:ext>
            </a:extLst>
          </p:cNvPr>
          <p:cNvSpPr>
            <a:spLocks noGrp="1"/>
          </p:cNvSpPr>
          <p:nvPr>
            <p:ph type="title"/>
          </p:nvPr>
        </p:nvSpPr>
        <p:spPr/>
        <p:txBody>
          <a:bodyPr/>
          <a:lstStyle/>
          <a:p>
            <a:r>
              <a:rPr lang="en-US" dirty="0"/>
              <a:t>Huge Area 4 Us</a:t>
            </a:r>
          </a:p>
        </p:txBody>
      </p:sp>
      <p:sp>
        <p:nvSpPr>
          <p:cNvPr id="3" name="Textplatzhalter 2">
            <a:extLst>
              <a:ext uri="{FF2B5EF4-FFF2-40B4-BE49-F238E27FC236}">
                <a16:creationId xmlns:a16="http://schemas.microsoft.com/office/drawing/2014/main" id="{E97AFE53-DFE5-96E6-6E84-664B71F47EEC}"/>
              </a:ext>
            </a:extLst>
          </p:cNvPr>
          <p:cNvSpPr>
            <a:spLocks noGrp="1"/>
          </p:cNvSpPr>
          <p:nvPr>
            <p:ph type="body" sz="quarter" idx="16"/>
          </p:nvPr>
        </p:nvSpPr>
        <p:spPr/>
        <p:txBody>
          <a:bodyPr/>
          <a:lstStyle/>
          <a:p>
            <a:r>
              <a:rPr lang="de-DE" b="1" dirty="0"/>
              <a:t>Forecast</a:t>
            </a:r>
            <a:r>
              <a:rPr lang="de-DE" dirty="0"/>
              <a:t> &gt; Fear &gt; Future</a:t>
            </a:r>
            <a:endParaRPr lang="en-US" dirty="0"/>
          </a:p>
        </p:txBody>
      </p:sp>
      <p:sp>
        <p:nvSpPr>
          <p:cNvPr id="4" name="Inhaltsplatzhalter 3">
            <a:extLst>
              <a:ext uri="{FF2B5EF4-FFF2-40B4-BE49-F238E27FC236}">
                <a16:creationId xmlns:a16="http://schemas.microsoft.com/office/drawing/2014/main" id="{D59E85DC-09ED-FA27-0461-49D592CAA130}"/>
              </a:ext>
            </a:extLst>
          </p:cNvPr>
          <p:cNvSpPr>
            <a:spLocks noGrp="1"/>
          </p:cNvSpPr>
          <p:nvPr>
            <p:ph sz="quarter" idx="12"/>
          </p:nvPr>
        </p:nvSpPr>
        <p:spPr/>
        <p:txBody>
          <a:bodyPr/>
          <a:lstStyle/>
          <a:p>
            <a:r>
              <a:rPr lang="en-US" dirty="0"/>
              <a:t>How to deal with </a:t>
            </a:r>
            <a:r>
              <a:rPr lang="en-US" b="1" dirty="0">
                <a:solidFill>
                  <a:schemeClr val="accent1"/>
                </a:solidFill>
              </a:rPr>
              <a:t>Software generated by AI</a:t>
            </a:r>
            <a:r>
              <a:rPr lang="en-US" dirty="0"/>
              <a:t>?</a:t>
            </a:r>
          </a:p>
          <a:p>
            <a:pPr lvl="1"/>
            <a:r>
              <a:rPr lang="en-US" dirty="0"/>
              <a:t>As in </a:t>
            </a:r>
            <a:r>
              <a:rPr lang="en-US" b="1" dirty="0">
                <a:solidFill>
                  <a:schemeClr val="accent1"/>
                </a:solidFill>
              </a:rPr>
              <a:t>reduction systems</a:t>
            </a:r>
            <a:r>
              <a:rPr lang="en-US" dirty="0"/>
              <a:t> (string rewriting systems), we can produce fast different variants of the same system based on the specification</a:t>
            </a:r>
          </a:p>
          <a:p>
            <a:pPr lvl="2"/>
            <a:r>
              <a:rPr lang="en-US" dirty="0" err="1"/>
              <a:t>WhiteBox</a:t>
            </a:r>
            <a:r>
              <a:rPr lang="en-US" dirty="0"/>
              <a:t>-Coverage can be co-created by AI</a:t>
            </a:r>
          </a:p>
          <a:p>
            <a:pPr lvl="1"/>
            <a:r>
              <a:rPr lang="en-US" dirty="0"/>
              <a:t>How can we avoid that AI produces defects? Something like </a:t>
            </a:r>
            <a:r>
              <a:rPr lang="en-US" b="1" dirty="0">
                <a:solidFill>
                  <a:schemeClr val="accent1"/>
                </a:solidFill>
              </a:rPr>
              <a:t>Cleanroom-Engineering</a:t>
            </a:r>
            <a:r>
              <a:rPr lang="en-US" dirty="0"/>
              <a:t> with AI?</a:t>
            </a:r>
          </a:p>
          <a:p>
            <a:pPr lvl="1"/>
            <a:endParaRPr lang="en-US" dirty="0"/>
          </a:p>
          <a:p>
            <a:r>
              <a:rPr lang="en-US" dirty="0"/>
              <a:t>How to deal with the </a:t>
            </a:r>
            <a:r>
              <a:rPr lang="en-US" b="1" dirty="0">
                <a:solidFill>
                  <a:schemeClr val="accent1"/>
                </a:solidFill>
              </a:rPr>
              <a:t>AI-Software (neuronal networks) </a:t>
            </a:r>
            <a:r>
              <a:rPr lang="en-US" dirty="0"/>
              <a:t>itself?</a:t>
            </a:r>
          </a:p>
          <a:p>
            <a:pPr lvl="1"/>
            <a:r>
              <a:rPr lang="en-US" dirty="0"/>
              <a:t>Validation and verification?</a:t>
            </a:r>
          </a:p>
          <a:p>
            <a:pPr lvl="1"/>
            <a:r>
              <a:rPr lang="en-US" dirty="0"/>
              <a:t>Coverage?</a:t>
            </a:r>
          </a:p>
          <a:p>
            <a:pPr lvl="1"/>
            <a:endParaRPr lang="en-US" dirty="0"/>
          </a:p>
          <a:p>
            <a:r>
              <a:rPr lang="en-US" dirty="0"/>
              <a:t>Q will be once again just a </a:t>
            </a:r>
            <a:r>
              <a:rPr lang="en-US" b="1" dirty="0">
                <a:solidFill>
                  <a:schemeClr val="accent1"/>
                </a:solidFill>
              </a:rPr>
              <a:t>statistical means</a:t>
            </a:r>
            <a:r>
              <a:rPr lang="en-US" dirty="0"/>
              <a:t>, if the product is fit for it’s purpose</a:t>
            </a:r>
          </a:p>
          <a:p>
            <a:pPr lvl="1"/>
            <a:r>
              <a:rPr lang="en-US" dirty="0"/>
              <a:t>We don’t test in quality</a:t>
            </a:r>
          </a:p>
          <a:p>
            <a:pPr lvl="1"/>
            <a:r>
              <a:rPr lang="en-US" dirty="0"/>
              <a:t>We just check, which quality was built in (and rebuild it …)</a:t>
            </a:r>
          </a:p>
          <a:p>
            <a:pPr lvl="1"/>
            <a:endParaRPr lang="en-US" dirty="0"/>
          </a:p>
        </p:txBody>
      </p:sp>
    </p:spTree>
    <p:extLst>
      <p:ext uri="{BB962C8B-B14F-4D97-AF65-F5344CB8AC3E}">
        <p14:creationId xmlns:p14="http://schemas.microsoft.com/office/powerpoint/2010/main" val="2380093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47255F29-042F-864A-902A-3D14DFF5D9E5}"/>
              </a:ext>
            </a:extLst>
          </p:cNvPr>
          <p:cNvSpPr>
            <a:spLocks noGrp="1"/>
          </p:cNvSpPr>
          <p:nvPr>
            <p:ph type="title"/>
          </p:nvPr>
        </p:nvSpPr>
        <p:spPr/>
        <p:txBody>
          <a:bodyPr/>
          <a:lstStyle/>
          <a:p>
            <a:r>
              <a:rPr lang="en-US" dirty="0"/>
              <a:t>Reminder: We don’t need to discuss today’s details …</a:t>
            </a:r>
            <a:endParaRPr lang="en-US" i="1" dirty="0"/>
          </a:p>
        </p:txBody>
      </p:sp>
      <p:sp>
        <p:nvSpPr>
          <p:cNvPr id="7" name="Textplatzhalter 6">
            <a:extLst>
              <a:ext uri="{FF2B5EF4-FFF2-40B4-BE49-F238E27FC236}">
                <a16:creationId xmlns:a16="http://schemas.microsoft.com/office/drawing/2014/main" id="{57769DCD-BC56-0986-8C59-EEDB90BECAA5}"/>
              </a:ext>
            </a:extLst>
          </p:cNvPr>
          <p:cNvSpPr>
            <a:spLocks noGrp="1"/>
          </p:cNvSpPr>
          <p:nvPr>
            <p:ph type="body" sz="quarter" idx="16"/>
          </p:nvPr>
        </p:nvSpPr>
        <p:spPr/>
        <p:txBody>
          <a:bodyPr/>
          <a:lstStyle/>
          <a:p>
            <a:r>
              <a:rPr lang="de-DE" b="1" dirty="0"/>
              <a:t>Forecast</a:t>
            </a:r>
            <a:r>
              <a:rPr lang="de-DE" dirty="0"/>
              <a:t> &gt; Fear &gt; Future</a:t>
            </a:r>
            <a:endParaRPr lang="en-US" dirty="0"/>
          </a:p>
        </p:txBody>
      </p:sp>
      <p:pic>
        <p:nvPicPr>
          <p:cNvPr id="11" name="Grafik 10">
            <a:extLst>
              <a:ext uri="{FF2B5EF4-FFF2-40B4-BE49-F238E27FC236}">
                <a16:creationId xmlns:a16="http://schemas.microsoft.com/office/drawing/2014/main" id="{71B8E7FC-CA18-C705-D8E1-8CCCAEC9BF14}"/>
              </a:ext>
            </a:extLst>
          </p:cNvPr>
          <p:cNvPicPr>
            <a:picLocks noChangeAspect="1"/>
          </p:cNvPicPr>
          <p:nvPr/>
        </p:nvPicPr>
        <p:blipFill>
          <a:blip r:embed="rId3"/>
          <a:srcRect l="16803" t="9579" r="9306"/>
          <a:stretch/>
        </p:blipFill>
        <p:spPr>
          <a:xfrm>
            <a:off x="2737944" y="1440665"/>
            <a:ext cx="6232635" cy="50756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3818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FD8EBA-D877-9992-6D5B-08B064307BD9}"/>
              </a:ext>
            </a:extLst>
          </p:cNvPr>
          <p:cNvSpPr>
            <a:spLocks noGrp="1"/>
          </p:cNvSpPr>
          <p:nvPr>
            <p:ph type="title"/>
          </p:nvPr>
        </p:nvSpPr>
        <p:spPr/>
        <p:txBody>
          <a:bodyPr/>
          <a:lstStyle/>
          <a:p>
            <a:r>
              <a:rPr lang="en-US" dirty="0"/>
              <a:t>Soft Resistance – Sounds so logical</a:t>
            </a:r>
          </a:p>
        </p:txBody>
      </p:sp>
      <p:sp>
        <p:nvSpPr>
          <p:cNvPr id="3" name="Textplatzhalter 2">
            <a:extLst>
              <a:ext uri="{FF2B5EF4-FFF2-40B4-BE49-F238E27FC236}">
                <a16:creationId xmlns:a16="http://schemas.microsoft.com/office/drawing/2014/main" id="{40FD3541-2BC7-6E83-0BFF-FC95AF29AF86}"/>
              </a:ext>
            </a:extLst>
          </p:cNvPr>
          <p:cNvSpPr>
            <a:spLocks noGrp="1"/>
          </p:cNvSpPr>
          <p:nvPr>
            <p:ph type="body" sz="quarter" idx="16"/>
          </p:nvPr>
        </p:nvSpPr>
        <p:spPr/>
        <p:txBody>
          <a:bodyPr/>
          <a:lstStyle/>
          <a:p>
            <a:r>
              <a:rPr lang="de-DE" b="1" dirty="0"/>
              <a:t>Forecast</a:t>
            </a:r>
            <a:r>
              <a:rPr lang="de-DE" dirty="0"/>
              <a:t> &gt; Fear &gt; Future</a:t>
            </a:r>
            <a:endParaRPr lang="en-US" dirty="0"/>
          </a:p>
        </p:txBody>
      </p:sp>
      <p:pic>
        <p:nvPicPr>
          <p:cNvPr id="6" name="Inhaltsplatzhalter 5">
            <a:extLst>
              <a:ext uri="{FF2B5EF4-FFF2-40B4-BE49-F238E27FC236}">
                <a16:creationId xmlns:a16="http://schemas.microsoft.com/office/drawing/2014/main" id="{353BB697-A401-26E4-4739-7A99FC73FE7F}"/>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xfrm>
            <a:off x="803275" y="1994817"/>
            <a:ext cx="10909300" cy="2962180"/>
          </a:xfrm>
        </p:spPr>
      </p:pic>
      <p:sp>
        <p:nvSpPr>
          <p:cNvPr id="7" name="Textfeld 6">
            <a:extLst>
              <a:ext uri="{FF2B5EF4-FFF2-40B4-BE49-F238E27FC236}">
                <a16:creationId xmlns:a16="http://schemas.microsoft.com/office/drawing/2014/main" id="{06CACBE0-D359-7512-45BD-FC03A46D6629}"/>
              </a:ext>
            </a:extLst>
          </p:cNvPr>
          <p:cNvSpPr txBox="1"/>
          <p:nvPr/>
        </p:nvSpPr>
        <p:spPr>
          <a:xfrm>
            <a:off x="1454727" y="5418859"/>
            <a:ext cx="9341428" cy="646331"/>
          </a:xfrm>
          <a:prstGeom prst="rect">
            <a:avLst/>
          </a:prstGeom>
          <a:noFill/>
        </p:spPr>
        <p:txBody>
          <a:bodyPr wrap="square" rtlCol="0">
            <a:spAutoFit/>
          </a:bodyPr>
          <a:lstStyle/>
          <a:p>
            <a:pPr algn="ctr"/>
            <a:r>
              <a:rPr lang="en-US" dirty="0">
                <a:solidFill>
                  <a:schemeClr val="bg1">
                    <a:lumMod val="50000"/>
                  </a:schemeClr>
                </a:solidFill>
                <a:latin typeface="Candara" panose="020E0502030303020204" pitchFamily="34" charset="0"/>
              </a:rPr>
              <a:t>The need to feel safe keeps us stuck in the past (current).</a:t>
            </a:r>
            <a:br>
              <a:rPr lang="en-US" dirty="0">
                <a:solidFill>
                  <a:schemeClr val="bg1">
                    <a:lumMod val="50000"/>
                  </a:schemeClr>
                </a:solidFill>
                <a:latin typeface="Candara" panose="020E0502030303020204" pitchFamily="34" charset="0"/>
              </a:rPr>
            </a:br>
            <a:r>
              <a:rPr lang="en-US" dirty="0">
                <a:solidFill>
                  <a:schemeClr val="bg1">
                    <a:lumMod val="50000"/>
                  </a:schemeClr>
                </a:solidFill>
                <a:latin typeface="Candara" panose="020E0502030303020204" pitchFamily="34" charset="0"/>
              </a:rPr>
              <a:t>This is the reason we miss the opportunity to design our future.</a:t>
            </a:r>
          </a:p>
        </p:txBody>
      </p:sp>
    </p:spTree>
    <p:extLst>
      <p:ext uri="{BB962C8B-B14F-4D97-AF65-F5344CB8AC3E}">
        <p14:creationId xmlns:p14="http://schemas.microsoft.com/office/powerpoint/2010/main" val="813887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A7802F-C869-AFED-A4A0-89587091BDF8}"/>
              </a:ext>
            </a:extLst>
          </p:cNvPr>
          <p:cNvSpPr>
            <a:spLocks noGrp="1"/>
          </p:cNvSpPr>
          <p:nvPr>
            <p:ph type="title"/>
          </p:nvPr>
        </p:nvSpPr>
        <p:spPr/>
        <p:txBody>
          <a:bodyPr/>
          <a:lstStyle/>
          <a:p>
            <a:r>
              <a:rPr lang="en-US" dirty="0"/>
              <a:t>When we are stuck in the past, we will never create future</a:t>
            </a:r>
          </a:p>
        </p:txBody>
      </p:sp>
      <p:sp>
        <p:nvSpPr>
          <p:cNvPr id="3" name="Textplatzhalter 2">
            <a:extLst>
              <a:ext uri="{FF2B5EF4-FFF2-40B4-BE49-F238E27FC236}">
                <a16:creationId xmlns:a16="http://schemas.microsoft.com/office/drawing/2014/main" id="{84781331-6920-6474-BC2E-BDA0F5DDEAE6}"/>
              </a:ext>
            </a:extLst>
          </p:cNvPr>
          <p:cNvSpPr>
            <a:spLocks noGrp="1"/>
          </p:cNvSpPr>
          <p:nvPr>
            <p:ph type="body" sz="quarter" idx="16"/>
          </p:nvPr>
        </p:nvSpPr>
        <p:spPr/>
        <p:txBody>
          <a:bodyPr/>
          <a:lstStyle/>
          <a:p>
            <a:r>
              <a:rPr lang="en-US" dirty="0"/>
              <a:t>Warm-up</a:t>
            </a:r>
          </a:p>
        </p:txBody>
      </p:sp>
      <p:pic>
        <p:nvPicPr>
          <p:cNvPr id="6" name="Grafik 5">
            <a:extLst>
              <a:ext uri="{FF2B5EF4-FFF2-40B4-BE49-F238E27FC236}">
                <a16:creationId xmlns:a16="http://schemas.microsoft.com/office/drawing/2014/main" id="{163E958C-0E6F-7BC8-A36B-CE22C3DF86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460" y="1431875"/>
            <a:ext cx="9054662" cy="5265597"/>
          </a:xfrm>
          <a:prstGeom prst="rect">
            <a:avLst/>
          </a:prstGeom>
        </p:spPr>
      </p:pic>
    </p:spTree>
    <p:extLst>
      <p:ext uri="{BB962C8B-B14F-4D97-AF65-F5344CB8AC3E}">
        <p14:creationId xmlns:p14="http://schemas.microsoft.com/office/powerpoint/2010/main" val="405854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206E750-4DD5-DE73-95DB-E66075FD7A32}"/>
              </a:ext>
            </a:extLst>
          </p:cNvPr>
          <p:cNvSpPr>
            <a:spLocks noGrp="1"/>
          </p:cNvSpPr>
          <p:nvPr>
            <p:ph type="title"/>
          </p:nvPr>
        </p:nvSpPr>
        <p:spPr/>
        <p:txBody>
          <a:bodyPr/>
          <a:lstStyle/>
          <a:p>
            <a:r>
              <a:rPr lang="en-US" dirty="0"/>
              <a:t>WEF: Macrotrends driving business transformation until 2030</a:t>
            </a:r>
          </a:p>
        </p:txBody>
      </p:sp>
      <p:sp>
        <p:nvSpPr>
          <p:cNvPr id="11" name="Textplatzhalter 10">
            <a:extLst>
              <a:ext uri="{FF2B5EF4-FFF2-40B4-BE49-F238E27FC236}">
                <a16:creationId xmlns:a16="http://schemas.microsoft.com/office/drawing/2014/main" id="{2BD3EDAF-8BDC-6216-810C-D346F37E0F01}"/>
              </a:ext>
            </a:extLst>
          </p:cNvPr>
          <p:cNvSpPr>
            <a:spLocks noGrp="1"/>
          </p:cNvSpPr>
          <p:nvPr>
            <p:ph type="body" sz="quarter" idx="16"/>
          </p:nvPr>
        </p:nvSpPr>
        <p:spPr/>
        <p:txBody>
          <a:bodyPr/>
          <a:lstStyle/>
          <a:p>
            <a:r>
              <a:rPr lang="de-DE" b="1" dirty="0"/>
              <a:t>Forecast</a:t>
            </a:r>
            <a:r>
              <a:rPr lang="de-DE" dirty="0"/>
              <a:t> &gt; Fear &gt; Future</a:t>
            </a:r>
            <a:endParaRPr lang="en-US" dirty="0"/>
          </a:p>
        </p:txBody>
      </p:sp>
      <p:sp>
        <p:nvSpPr>
          <p:cNvPr id="19" name="Inhaltsplatzhalter 18">
            <a:extLst>
              <a:ext uri="{FF2B5EF4-FFF2-40B4-BE49-F238E27FC236}">
                <a16:creationId xmlns:a16="http://schemas.microsoft.com/office/drawing/2014/main" id="{AD6B64B8-0AD9-7411-C26F-E27215E7D0B5}"/>
              </a:ext>
            </a:extLst>
          </p:cNvPr>
          <p:cNvSpPr>
            <a:spLocks noGrp="1"/>
          </p:cNvSpPr>
          <p:nvPr>
            <p:ph sz="quarter" idx="12"/>
          </p:nvPr>
        </p:nvSpPr>
        <p:spPr/>
        <p:txBody>
          <a:bodyPr/>
          <a:lstStyle/>
          <a:p>
            <a:endParaRPr lang="en-US"/>
          </a:p>
        </p:txBody>
      </p:sp>
      <p:pic>
        <p:nvPicPr>
          <p:cNvPr id="17" name="Inhaltsplatzhalter 5">
            <a:extLst>
              <a:ext uri="{FF2B5EF4-FFF2-40B4-BE49-F238E27FC236}">
                <a16:creationId xmlns:a16="http://schemas.microsoft.com/office/drawing/2014/main" id="{A90662F1-261C-DFF6-B9F3-B06706503C9C}"/>
              </a:ext>
            </a:extLst>
          </p:cNvPr>
          <p:cNvPicPr>
            <a:picLocks noChangeAspect="1"/>
          </p:cNvPicPr>
          <p:nvPr/>
        </p:nvPicPr>
        <p:blipFill>
          <a:blip r:embed="rId3"/>
          <a:stretch>
            <a:fillRect/>
          </a:stretch>
        </p:blipFill>
        <p:spPr>
          <a:xfrm>
            <a:off x="814314" y="1635362"/>
            <a:ext cx="9172948" cy="47549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050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8323B5EB-8873-2C1C-AA13-0C677AC6B27F}"/>
              </a:ext>
            </a:extLst>
          </p:cNvPr>
          <p:cNvSpPr>
            <a:spLocks noGrp="1"/>
          </p:cNvSpPr>
          <p:nvPr>
            <p:ph type="title"/>
          </p:nvPr>
        </p:nvSpPr>
        <p:spPr/>
        <p:txBody>
          <a:bodyPr/>
          <a:lstStyle/>
          <a:p>
            <a:r>
              <a:rPr lang="en-US" dirty="0"/>
              <a:t>WEF: Macrotrends driving business transformation until 2030</a:t>
            </a:r>
          </a:p>
        </p:txBody>
      </p:sp>
      <p:sp>
        <p:nvSpPr>
          <p:cNvPr id="11" name="Textplatzhalter 10">
            <a:extLst>
              <a:ext uri="{FF2B5EF4-FFF2-40B4-BE49-F238E27FC236}">
                <a16:creationId xmlns:a16="http://schemas.microsoft.com/office/drawing/2014/main" id="{E50C59F7-0384-4796-94D6-E8E6F12BC601}"/>
              </a:ext>
            </a:extLst>
          </p:cNvPr>
          <p:cNvSpPr>
            <a:spLocks noGrp="1"/>
          </p:cNvSpPr>
          <p:nvPr>
            <p:ph type="body" sz="quarter" idx="16"/>
          </p:nvPr>
        </p:nvSpPr>
        <p:spPr/>
        <p:txBody>
          <a:bodyPr/>
          <a:lstStyle/>
          <a:p>
            <a:r>
              <a:rPr lang="de-DE" b="1" dirty="0"/>
              <a:t>Forecast</a:t>
            </a:r>
            <a:r>
              <a:rPr lang="de-DE" dirty="0"/>
              <a:t> &gt; Fear &gt; Future</a:t>
            </a:r>
            <a:endParaRPr lang="en-US" dirty="0"/>
          </a:p>
        </p:txBody>
      </p:sp>
      <p:sp>
        <p:nvSpPr>
          <p:cNvPr id="10" name="Inhaltsplatzhalter 9">
            <a:extLst>
              <a:ext uri="{FF2B5EF4-FFF2-40B4-BE49-F238E27FC236}">
                <a16:creationId xmlns:a16="http://schemas.microsoft.com/office/drawing/2014/main" id="{135A5CF8-8344-134C-1CA2-37B9E8A69E56}"/>
              </a:ext>
            </a:extLst>
          </p:cNvPr>
          <p:cNvSpPr>
            <a:spLocks noGrp="1"/>
          </p:cNvSpPr>
          <p:nvPr>
            <p:ph sz="quarter" idx="12"/>
          </p:nvPr>
        </p:nvSpPr>
        <p:spPr/>
        <p:txBody>
          <a:bodyPr/>
          <a:lstStyle/>
          <a:p>
            <a:r>
              <a:rPr lang="en-US" dirty="0"/>
              <a:t>Everything </a:t>
            </a:r>
            <a:r>
              <a:rPr lang="en-US" b="1" dirty="0">
                <a:solidFill>
                  <a:schemeClr val="tx1">
                    <a:lumMod val="65000"/>
                    <a:lumOff val="35000"/>
                  </a:schemeClr>
                </a:solidFill>
              </a:rPr>
              <a:t>Digital</a:t>
            </a:r>
          </a:p>
          <a:p>
            <a:r>
              <a:rPr lang="en-US" dirty="0"/>
              <a:t>Cost of </a:t>
            </a:r>
            <a:r>
              <a:rPr lang="en-US" b="1" dirty="0">
                <a:solidFill>
                  <a:schemeClr val="tx1">
                    <a:lumMod val="65000"/>
                    <a:lumOff val="35000"/>
                  </a:schemeClr>
                </a:solidFill>
              </a:rPr>
              <a:t>Living</a:t>
            </a:r>
          </a:p>
          <a:p>
            <a:r>
              <a:rPr lang="en-US" dirty="0"/>
              <a:t>Survival (</a:t>
            </a:r>
            <a:r>
              <a:rPr lang="en-US" b="1" dirty="0">
                <a:solidFill>
                  <a:schemeClr val="tx1">
                    <a:lumMod val="65000"/>
                    <a:lumOff val="35000"/>
                  </a:schemeClr>
                </a:solidFill>
              </a:rPr>
              <a:t>Sustainability</a:t>
            </a:r>
            <a:r>
              <a:rPr lang="en-US" dirty="0"/>
              <a:t>)</a:t>
            </a:r>
          </a:p>
          <a:p>
            <a:r>
              <a:rPr lang="en-US" b="1" dirty="0">
                <a:solidFill>
                  <a:schemeClr val="tx1">
                    <a:lumMod val="65000"/>
                    <a:lumOff val="35000"/>
                  </a:schemeClr>
                </a:solidFill>
              </a:rPr>
              <a:t>Social</a:t>
            </a:r>
            <a:r>
              <a:rPr lang="en-US" dirty="0"/>
              <a:t> Issues (+ age)</a:t>
            </a:r>
          </a:p>
          <a:p>
            <a:r>
              <a:rPr lang="en-US" b="1" dirty="0">
                <a:solidFill>
                  <a:schemeClr val="tx1">
                    <a:lumMod val="65000"/>
                    <a:lumOff val="35000"/>
                  </a:schemeClr>
                </a:solidFill>
              </a:rPr>
              <a:t>Economical</a:t>
            </a:r>
            <a:r>
              <a:rPr lang="en-US" dirty="0"/>
              <a:t> Issues (growth)</a:t>
            </a:r>
          </a:p>
          <a:p>
            <a:endParaRPr lang="en-US" dirty="0"/>
          </a:p>
          <a:p>
            <a:pPr marL="0" indent="0">
              <a:buNone/>
            </a:pPr>
            <a:r>
              <a:rPr lang="en-US" sz="1400" i="1" dirty="0">
                <a:solidFill>
                  <a:schemeClr val="tx1">
                    <a:lumMod val="50000"/>
                    <a:lumOff val="50000"/>
                  </a:schemeClr>
                </a:solidFill>
              </a:rPr>
              <a:t>Note: Data was pre Trump</a:t>
            </a:r>
          </a:p>
          <a:p>
            <a:endParaRPr lang="en-US" dirty="0"/>
          </a:p>
        </p:txBody>
      </p:sp>
      <p:pic>
        <p:nvPicPr>
          <p:cNvPr id="2" name="Inhaltsplatzhalter 5">
            <a:extLst>
              <a:ext uri="{FF2B5EF4-FFF2-40B4-BE49-F238E27FC236}">
                <a16:creationId xmlns:a16="http://schemas.microsoft.com/office/drawing/2014/main" id="{DE5DAC19-91E4-0F91-C16E-5750C473A237}"/>
              </a:ext>
            </a:extLst>
          </p:cNvPr>
          <p:cNvPicPr>
            <a:picLocks noChangeAspect="1"/>
          </p:cNvPicPr>
          <p:nvPr/>
        </p:nvPicPr>
        <p:blipFill>
          <a:blip r:embed="rId3"/>
          <a:stretch>
            <a:fillRect/>
          </a:stretch>
        </p:blipFill>
        <p:spPr>
          <a:xfrm>
            <a:off x="4383129" y="2618804"/>
            <a:ext cx="6870226" cy="3561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596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9C6CC9A-5860-E715-BD90-DBB325D0C919}"/>
              </a:ext>
            </a:extLst>
          </p:cNvPr>
          <p:cNvSpPr>
            <a:spLocks noGrp="1"/>
          </p:cNvSpPr>
          <p:nvPr>
            <p:ph type="title"/>
          </p:nvPr>
        </p:nvSpPr>
        <p:spPr/>
        <p:txBody>
          <a:bodyPr/>
          <a:lstStyle/>
          <a:p>
            <a:endParaRPr lang="en-US"/>
          </a:p>
        </p:txBody>
      </p:sp>
      <p:sp>
        <p:nvSpPr>
          <p:cNvPr id="5" name="Textplatzhalter 4">
            <a:extLst>
              <a:ext uri="{FF2B5EF4-FFF2-40B4-BE49-F238E27FC236}">
                <a16:creationId xmlns:a16="http://schemas.microsoft.com/office/drawing/2014/main" id="{B5DA7C3A-F341-EE44-4ECA-899CA0EEE8D8}"/>
              </a:ext>
            </a:extLst>
          </p:cNvPr>
          <p:cNvSpPr>
            <a:spLocks noGrp="1"/>
          </p:cNvSpPr>
          <p:nvPr>
            <p:ph type="body" sz="quarter" idx="16"/>
          </p:nvPr>
        </p:nvSpPr>
        <p:spPr/>
        <p:txBody>
          <a:bodyPr/>
          <a:lstStyle/>
          <a:p>
            <a:r>
              <a:rPr lang="en-US" dirty="0"/>
              <a:t>Warm-up</a:t>
            </a:r>
          </a:p>
        </p:txBody>
      </p:sp>
      <p:sp>
        <p:nvSpPr>
          <p:cNvPr id="4" name="Inhaltsplatzhalter 3">
            <a:extLst>
              <a:ext uri="{FF2B5EF4-FFF2-40B4-BE49-F238E27FC236}">
                <a16:creationId xmlns:a16="http://schemas.microsoft.com/office/drawing/2014/main" id="{E9E2EECC-0232-57C0-52B1-343F2ACEA292}"/>
              </a:ext>
            </a:extLst>
          </p:cNvPr>
          <p:cNvSpPr>
            <a:spLocks noGrp="1"/>
          </p:cNvSpPr>
          <p:nvPr>
            <p:ph sz="quarter" idx="12"/>
          </p:nvPr>
        </p:nvSpPr>
        <p:spPr/>
        <p:txBody>
          <a:bodyPr>
            <a:normAutofit/>
          </a:bodyPr>
          <a:lstStyle/>
          <a:p>
            <a:pPr marL="0" indent="0" algn="ctr">
              <a:buNone/>
            </a:pPr>
            <a:endParaRPr lang="en-US" dirty="0"/>
          </a:p>
          <a:p>
            <a:pPr marL="0" indent="0" algn="ctr">
              <a:buNone/>
            </a:pPr>
            <a:endParaRPr lang="en-US" dirty="0"/>
          </a:p>
          <a:p>
            <a:pPr marL="0" indent="0" algn="ctr">
              <a:buNone/>
            </a:pPr>
            <a:endParaRPr lang="en-US" sz="3200" dirty="0"/>
          </a:p>
          <a:p>
            <a:pPr marL="0" indent="0" algn="ctr">
              <a:buNone/>
            </a:pPr>
            <a:r>
              <a:rPr lang="en-US" sz="6000" i="1" dirty="0"/>
              <a:t>“I </a:t>
            </a:r>
            <a:r>
              <a:rPr lang="en-US" sz="6000" b="1" i="1" dirty="0">
                <a:solidFill>
                  <a:schemeClr val="accent1"/>
                </a:solidFill>
              </a:rPr>
              <a:t>don’t know </a:t>
            </a:r>
            <a:r>
              <a:rPr lang="en-US" sz="6000" i="1" dirty="0"/>
              <a:t>what to say.”</a:t>
            </a:r>
          </a:p>
          <a:p>
            <a:pPr marL="0" indent="0" algn="ctr">
              <a:buNone/>
            </a:pPr>
            <a:endParaRPr lang="en-US" sz="1800" i="1" dirty="0"/>
          </a:p>
          <a:p>
            <a:pPr marL="0" indent="0" algn="ctr">
              <a:buNone/>
            </a:pPr>
            <a:r>
              <a:rPr lang="en-US" sz="1800" i="1" dirty="0">
                <a:solidFill>
                  <a:schemeClr val="tx1">
                    <a:lumMod val="50000"/>
                    <a:lumOff val="50000"/>
                  </a:schemeClr>
                </a:solidFill>
              </a:rPr>
              <a:t>The initial idea was so simple …</a:t>
            </a:r>
            <a:br>
              <a:rPr lang="en-US" sz="1800" i="1" dirty="0">
                <a:solidFill>
                  <a:schemeClr val="tx1">
                    <a:lumMod val="50000"/>
                    <a:lumOff val="50000"/>
                  </a:schemeClr>
                </a:solidFill>
              </a:rPr>
            </a:br>
            <a:r>
              <a:rPr lang="en-US" sz="1800" i="1" dirty="0">
                <a:solidFill>
                  <a:schemeClr val="tx1">
                    <a:lumMod val="50000"/>
                    <a:lumOff val="50000"/>
                  </a:schemeClr>
                </a:solidFill>
              </a:rPr>
              <a:t>1) prediction AI</a:t>
            </a:r>
            <a:br>
              <a:rPr lang="en-US" sz="1800" i="1" dirty="0">
                <a:solidFill>
                  <a:schemeClr val="tx1">
                    <a:lumMod val="50000"/>
                    <a:lumOff val="50000"/>
                  </a:schemeClr>
                </a:solidFill>
              </a:rPr>
            </a:br>
            <a:r>
              <a:rPr lang="en-US" sz="1800" i="1" dirty="0">
                <a:solidFill>
                  <a:schemeClr val="tx1">
                    <a:lumMod val="50000"/>
                    <a:lumOff val="50000"/>
                  </a:schemeClr>
                </a:solidFill>
              </a:rPr>
              <a:t>2) prediction effect</a:t>
            </a:r>
            <a:br>
              <a:rPr lang="en-US" sz="1800" i="1" dirty="0">
                <a:solidFill>
                  <a:schemeClr val="tx1">
                    <a:lumMod val="50000"/>
                    <a:lumOff val="50000"/>
                  </a:schemeClr>
                </a:solidFill>
              </a:rPr>
            </a:br>
            <a:r>
              <a:rPr lang="en-US" sz="1800" i="1" dirty="0">
                <a:solidFill>
                  <a:schemeClr val="tx1">
                    <a:lumMod val="50000"/>
                    <a:lumOff val="50000"/>
                  </a:schemeClr>
                </a:solidFill>
              </a:rPr>
              <a:t>3) choose the scenario</a:t>
            </a:r>
          </a:p>
          <a:p>
            <a:pPr marL="0" indent="0" algn="ctr">
              <a:buNone/>
            </a:pPr>
            <a:endParaRPr lang="en-US" sz="1800" i="1" dirty="0">
              <a:solidFill>
                <a:schemeClr val="tx1">
                  <a:lumMod val="50000"/>
                  <a:lumOff val="50000"/>
                </a:schemeClr>
              </a:solidFill>
            </a:endParaRPr>
          </a:p>
          <a:p>
            <a:pPr marL="0" indent="0" algn="ctr">
              <a:buNone/>
            </a:pPr>
            <a:r>
              <a:rPr lang="en-US" sz="1800" i="1" dirty="0">
                <a:solidFill>
                  <a:schemeClr val="tx1">
                    <a:lumMod val="50000"/>
                    <a:lumOff val="50000"/>
                  </a:schemeClr>
                </a:solidFill>
              </a:rPr>
              <a:t>But everything changes unbelievable fast … if you prepare slides 1 week in advance, they are outdated</a:t>
            </a:r>
          </a:p>
          <a:p>
            <a:pPr marL="0" indent="0" algn="ctr">
              <a:buNone/>
            </a:pPr>
            <a:r>
              <a:rPr lang="en-US" sz="1800" b="1" i="1" dirty="0">
                <a:solidFill>
                  <a:schemeClr val="accent2">
                    <a:lumMod val="60000"/>
                    <a:lumOff val="40000"/>
                  </a:schemeClr>
                </a:solidFill>
              </a:rPr>
              <a:t>I feel overwhelmed</a:t>
            </a:r>
            <a:endParaRPr lang="en-US" sz="600" b="1" i="1" dirty="0">
              <a:solidFill>
                <a:schemeClr val="accent2">
                  <a:lumMod val="60000"/>
                  <a:lumOff val="40000"/>
                </a:schemeClr>
              </a:solidFill>
            </a:endParaRPr>
          </a:p>
        </p:txBody>
      </p:sp>
    </p:spTree>
    <p:extLst>
      <p:ext uri="{BB962C8B-B14F-4D97-AF65-F5344CB8AC3E}">
        <p14:creationId xmlns:p14="http://schemas.microsoft.com/office/powerpoint/2010/main" val="2671134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CE8CDE2-F690-4092-8048-85FFCF78BEA3}"/>
              </a:ext>
            </a:extLst>
          </p:cNvPr>
          <p:cNvSpPr>
            <a:spLocks noGrp="1"/>
          </p:cNvSpPr>
          <p:nvPr>
            <p:ph type="title"/>
          </p:nvPr>
        </p:nvSpPr>
        <p:spPr>
          <a:xfrm>
            <a:off x="1455583" y="914400"/>
            <a:ext cx="4640418" cy="1406769"/>
          </a:xfrm>
        </p:spPr>
        <p:txBody>
          <a:bodyPr/>
          <a:lstStyle/>
          <a:p>
            <a:r>
              <a:rPr lang="de-DE" dirty="0"/>
              <a:t>Agenda</a:t>
            </a:r>
          </a:p>
        </p:txBody>
      </p:sp>
      <p:sp>
        <p:nvSpPr>
          <p:cNvPr id="6" name="Inhaltsplatzhalter 5">
            <a:extLst>
              <a:ext uri="{FF2B5EF4-FFF2-40B4-BE49-F238E27FC236}">
                <a16:creationId xmlns:a16="http://schemas.microsoft.com/office/drawing/2014/main" id="{55CD42B5-A569-4E53-8EBD-2ABE9419EF81}"/>
              </a:ext>
            </a:extLst>
          </p:cNvPr>
          <p:cNvSpPr>
            <a:spLocks noGrp="1"/>
          </p:cNvSpPr>
          <p:nvPr>
            <p:ph sz="quarter" idx="12"/>
          </p:nvPr>
        </p:nvSpPr>
        <p:spPr>
          <a:xfrm>
            <a:off x="1455583" y="2555631"/>
            <a:ext cx="9382590" cy="2108384"/>
          </a:xfrm>
        </p:spPr>
        <p:txBody>
          <a:bodyPr>
            <a:normAutofit/>
          </a:bodyPr>
          <a:lstStyle/>
          <a:p>
            <a:r>
              <a:rPr lang="de-DE" dirty="0"/>
              <a:t>Forecast &gt; </a:t>
            </a:r>
            <a:r>
              <a:rPr lang="de-DE" b="1" dirty="0">
                <a:solidFill>
                  <a:schemeClr val="accent1"/>
                </a:solidFill>
              </a:rPr>
              <a:t>Fear</a:t>
            </a:r>
            <a:r>
              <a:rPr lang="de-DE" dirty="0"/>
              <a:t> &gt; Future</a:t>
            </a:r>
          </a:p>
        </p:txBody>
      </p:sp>
    </p:spTree>
    <p:extLst>
      <p:ext uri="{BB962C8B-B14F-4D97-AF65-F5344CB8AC3E}">
        <p14:creationId xmlns:p14="http://schemas.microsoft.com/office/powerpoint/2010/main" val="3743508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D6431-3222-F655-64DD-F19F1FE86877}"/>
              </a:ext>
            </a:extLst>
          </p:cNvPr>
          <p:cNvSpPr>
            <a:spLocks noGrp="1"/>
          </p:cNvSpPr>
          <p:nvPr>
            <p:ph type="title"/>
          </p:nvPr>
        </p:nvSpPr>
        <p:spPr/>
        <p:txBody>
          <a:bodyPr/>
          <a:lstStyle/>
          <a:p>
            <a:endParaRPr lang="en-US" dirty="0"/>
          </a:p>
        </p:txBody>
      </p:sp>
      <p:sp>
        <p:nvSpPr>
          <p:cNvPr id="3" name="Textplatzhalter 2">
            <a:extLst>
              <a:ext uri="{FF2B5EF4-FFF2-40B4-BE49-F238E27FC236}">
                <a16:creationId xmlns:a16="http://schemas.microsoft.com/office/drawing/2014/main" id="{FDF8039A-1872-EFB3-00AC-C9514DFAF5C5}"/>
              </a:ext>
            </a:extLst>
          </p:cNvPr>
          <p:cNvSpPr>
            <a:spLocks noGrp="1"/>
          </p:cNvSpPr>
          <p:nvPr>
            <p:ph type="body" sz="quarter" idx="16"/>
          </p:nvPr>
        </p:nvSpPr>
        <p:spPr/>
        <p:txBody>
          <a:bodyPr>
            <a:normAutofit/>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273E7167-641B-271D-9774-3776A2A2D0EE}"/>
              </a:ext>
            </a:extLst>
          </p:cNvPr>
          <p:cNvSpPr>
            <a:spLocks noGrp="1"/>
          </p:cNvSpPr>
          <p:nvPr>
            <p:ph sz="quarter" idx="12"/>
          </p:nvPr>
        </p:nvSpPr>
        <p:spPr/>
        <p:txBody>
          <a:bodyPr>
            <a:normAutofit/>
          </a:bodyPr>
          <a:lstStyle/>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r>
              <a:rPr lang="en-US" sz="6000" dirty="0"/>
              <a:t>Okay, first </a:t>
            </a:r>
            <a:r>
              <a:rPr lang="en-US" sz="6000" b="1" dirty="0">
                <a:solidFill>
                  <a:schemeClr val="accent1"/>
                </a:solidFill>
              </a:rPr>
              <a:t>quality</a:t>
            </a:r>
            <a:r>
              <a:rPr lang="en-US" sz="6000" dirty="0"/>
              <a:t>, then </a:t>
            </a:r>
            <a:r>
              <a:rPr lang="en-US" sz="6000" b="1" dirty="0">
                <a:solidFill>
                  <a:schemeClr val="accent1"/>
                </a:solidFill>
              </a:rPr>
              <a:t>fear</a:t>
            </a:r>
            <a:r>
              <a:rPr lang="en-US" sz="6000" dirty="0"/>
              <a:t> …</a:t>
            </a:r>
          </a:p>
          <a:p>
            <a:pPr marL="0" indent="0" algn="ctr">
              <a:buNone/>
            </a:pPr>
            <a:r>
              <a:rPr lang="en-US" sz="2400" dirty="0">
                <a:solidFill>
                  <a:schemeClr val="tx1">
                    <a:lumMod val="50000"/>
                    <a:lumOff val="50000"/>
                  </a:schemeClr>
                </a:solidFill>
              </a:rPr>
              <a:t>(we use Quality as the frame or a shell model)</a:t>
            </a:r>
            <a:endParaRPr lang="en-US" sz="6000" dirty="0">
              <a:solidFill>
                <a:schemeClr val="tx1">
                  <a:lumMod val="50000"/>
                  <a:lumOff val="50000"/>
                </a:schemeClr>
              </a:solidFill>
            </a:endParaRPr>
          </a:p>
        </p:txBody>
      </p:sp>
    </p:spTree>
    <p:extLst>
      <p:ext uri="{BB962C8B-B14F-4D97-AF65-F5344CB8AC3E}">
        <p14:creationId xmlns:p14="http://schemas.microsoft.com/office/powerpoint/2010/main" val="1065064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D6431-3222-F655-64DD-F19F1FE86877}"/>
              </a:ext>
            </a:extLst>
          </p:cNvPr>
          <p:cNvSpPr>
            <a:spLocks noGrp="1"/>
          </p:cNvSpPr>
          <p:nvPr>
            <p:ph type="title"/>
          </p:nvPr>
        </p:nvSpPr>
        <p:spPr/>
        <p:txBody>
          <a:bodyPr/>
          <a:lstStyle/>
          <a:p>
            <a:endParaRPr lang="en-US" dirty="0"/>
          </a:p>
        </p:txBody>
      </p:sp>
      <p:sp>
        <p:nvSpPr>
          <p:cNvPr id="3" name="Textplatzhalter 2">
            <a:extLst>
              <a:ext uri="{FF2B5EF4-FFF2-40B4-BE49-F238E27FC236}">
                <a16:creationId xmlns:a16="http://schemas.microsoft.com/office/drawing/2014/main" id="{FDF8039A-1872-EFB3-00AC-C9514DFAF5C5}"/>
              </a:ext>
            </a:extLst>
          </p:cNvPr>
          <p:cNvSpPr>
            <a:spLocks noGrp="1"/>
          </p:cNvSpPr>
          <p:nvPr>
            <p:ph type="body" sz="quarter" idx="16"/>
          </p:nvPr>
        </p:nvSpPr>
        <p:spPr/>
        <p:txBody>
          <a:bodyPr>
            <a:normAutofit/>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273E7167-641B-271D-9774-3776A2A2D0EE}"/>
              </a:ext>
            </a:extLst>
          </p:cNvPr>
          <p:cNvSpPr>
            <a:spLocks noGrp="1"/>
          </p:cNvSpPr>
          <p:nvPr>
            <p:ph sz="quarter" idx="12"/>
          </p:nvPr>
        </p:nvSpPr>
        <p:spPr/>
        <p:txBody>
          <a:bodyPr>
            <a:normAutofit/>
          </a:bodyPr>
          <a:lstStyle/>
          <a:p>
            <a:pPr marL="0" indent="0" algn="ctr">
              <a:buNone/>
            </a:pPr>
            <a:endParaRPr lang="en-US" sz="1800" dirty="0"/>
          </a:p>
          <a:p>
            <a:pPr marL="0" indent="0" algn="ctr">
              <a:buNone/>
            </a:pPr>
            <a:r>
              <a:rPr lang="en-US" sz="3600" dirty="0"/>
              <a:t>From the</a:t>
            </a:r>
          </a:p>
          <a:p>
            <a:pPr marL="0" indent="0" algn="ctr">
              <a:buNone/>
            </a:pPr>
            <a:r>
              <a:rPr lang="en-US" sz="6000" b="1" dirty="0">
                <a:solidFill>
                  <a:schemeClr val="accent2"/>
                </a:solidFill>
              </a:rPr>
              <a:t>Value</a:t>
            </a:r>
            <a:r>
              <a:rPr lang="en-US" sz="6000" dirty="0"/>
              <a:t> of </a:t>
            </a:r>
            <a:r>
              <a:rPr lang="en-US" sz="6000" b="1" dirty="0">
                <a:solidFill>
                  <a:schemeClr val="accent1"/>
                </a:solidFill>
              </a:rPr>
              <a:t>Quality</a:t>
            </a:r>
            <a:br>
              <a:rPr lang="en-US" sz="6000" dirty="0"/>
            </a:br>
            <a:r>
              <a:rPr lang="en-US" sz="3600" dirty="0"/>
              <a:t>to the</a:t>
            </a:r>
          </a:p>
          <a:p>
            <a:pPr marL="0" indent="0" algn="ctr">
              <a:buNone/>
            </a:pPr>
            <a:r>
              <a:rPr lang="en-US" sz="6000" b="1" dirty="0">
                <a:solidFill>
                  <a:schemeClr val="accent1"/>
                </a:solidFill>
              </a:rPr>
              <a:t>Quality</a:t>
            </a:r>
            <a:r>
              <a:rPr lang="en-US" sz="6000" dirty="0"/>
              <a:t> of </a:t>
            </a:r>
            <a:r>
              <a:rPr lang="en-US" sz="6000" b="1" dirty="0">
                <a:solidFill>
                  <a:schemeClr val="accent2"/>
                </a:solidFill>
              </a:rPr>
              <a:t>Value</a:t>
            </a:r>
            <a:r>
              <a:rPr lang="en-US" sz="6000" dirty="0"/>
              <a:t>.</a:t>
            </a:r>
          </a:p>
        </p:txBody>
      </p:sp>
    </p:spTree>
    <p:extLst>
      <p:ext uri="{BB962C8B-B14F-4D97-AF65-F5344CB8AC3E}">
        <p14:creationId xmlns:p14="http://schemas.microsoft.com/office/powerpoint/2010/main" val="3412379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D6431-3222-F655-64DD-F19F1FE86877}"/>
              </a:ext>
            </a:extLst>
          </p:cNvPr>
          <p:cNvSpPr>
            <a:spLocks noGrp="1"/>
          </p:cNvSpPr>
          <p:nvPr>
            <p:ph type="title"/>
          </p:nvPr>
        </p:nvSpPr>
        <p:spPr/>
        <p:txBody>
          <a:bodyPr/>
          <a:lstStyle/>
          <a:p>
            <a:r>
              <a:rPr lang="en-US" dirty="0"/>
              <a:t>My Truth</a:t>
            </a:r>
          </a:p>
        </p:txBody>
      </p:sp>
      <p:sp>
        <p:nvSpPr>
          <p:cNvPr id="3" name="Textplatzhalter 2">
            <a:extLst>
              <a:ext uri="{FF2B5EF4-FFF2-40B4-BE49-F238E27FC236}">
                <a16:creationId xmlns:a16="http://schemas.microsoft.com/office/drawing/2014/main" id="{FDF8039A-1872-EFB3-00AC-C9514DFAF5C5}"/>
              </a:ext>
            </a:extLst>
          </p:cNvPr>
          <p:cNvSpPr>
            <a:spLocks noGrp="1"/>
          </p:cNvSpPr>
          <p:nvPr>
            <p:ph type="body" sz="quarter" idx="16"/>
          </p:nvPr>
        </p:nvSpPr>
        <p:spPr/>
        <p:txBody>
          <a:bodyPr>
            <a:normAutofit/>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273E7167-641B-271D-9774-3776A2A2D0EE}"/>
              </a:ext>
            </a:extLst>
          </p:cNvPr>
          <p:cNvSpPr>
            <a:spLocks noGrp="1"/>
          </p:cNvSpPr>
          <p:nvPr>
            <p:ph sz="quarter" idx="12"/>
          </p:nvPr>
        </p:nvSpPr>
        <p:spPr/>
        <p:txBody>
          <a:bodyPr>
            <a:normAutofit/>
          </a:bodyPr>
          <a:lstStyle/>
          <a:p>
            <a:pPr marL="252000" lvl="1" indent="0" algn="ctr">
              <a:buNone/>
            </a:pPr>
            <a:endParaRPr lang="en-US" sz="2800" i="1" dirty="0"/>
          </a:p>
          <a:p>
            <a:pPr marL="0" indent="0" algn="ctr">
              <a:buNone/>
            </a:pPr>
            <a:r>
              <a:rPr lang="en-US" sz="3000" i="1" dirty="0"/>
              <a:t>“I was a software quality manager for 10 years</a:t>
            </a:r>
            <a:br>
              <a:rPr lang="en-US" sz="3000" i="1" dirty="0"/>
            </a:br>
            <a:r>
              <a:rPr lang="en-US" sz="3000" i="1" dirty="0"/>
              <a:t>and built up two departments, and only then did</a:t>
            </a:r>
            <a:br>
              <a:rPr lang="en-US" sz="3000" i="1" dirty="0"/>
            </a:br>
            <a:r>
              <a:rPr lang="en-US" sz="3000" i="1" dirty="0"/>
              <a:t>I learn what quality really is.”</a:t>
            </a:r>
          </a:p>
          <a:p>
            <a:pPr marL="0" indent="0" algn="ctr">
              <a:buNone/>
            </a:pPr>
            <a:endParaRPr lang="en-US" sz="3000" dirty="0"/>
          </a:p>
          <a:p>
            <a:pPr marL="0" indent="0" algn="ctr">
              <a:buNone/>
            </a:pPr>
            <a:r>
              <a:rPr lang="en-US" sz="3800" dirty="0"/>
              <a:t>Have you ever been so</a:t>
            </a:r>
            <a:br>
              <a:rPr lang="en-US" sz="3800" dirty="0"/>
            </a:br>
            <a:r>
              <a:rPr lang="en-US" sz="3800" b="1" dirty="0">
                <a:solidFill>
                  <a:schemeClr val="accent1"/>
                </a:solidFill>
              </a:rPr>
              <a:t>oblivious</a:t>
            </a:r>
            <a:r>
              <a:rPr lang="en-US" sz="3800" dirty="0"/>
              <a:t> for such a long time?</a:t>
            </a:r>
          </a:p>
          <a:p>
            <a:pPr marL="0" indent="0" algn="ctr">
              <a:buNone/>
            </a:pPr>
            <a:r>
              <a:rPr lang="en-US" sz="2400" dirty="0">
                <a:solidFill>
                  <a:schemeClr val="tx1">
                    <a:lumMod val="50000"/>
                    <a:lumOff val="50000"/>
                  </a:schemeClr>
                </a:solidFill>
              </a:rPr>
              <a:t>(which is totally embarrassing by the way)</a:t>
            </a:r>
          </a:p>
        </p:txBody>
      </p:sp>
    </p:spTree>
    <p:extLst>
      <p:ext uri="{BB962C8B-B14F-4D97-AF65-F5344CB8AC3E}">
        <p14:creationId xmlns:p14="http://schemas.microsoft.com/office/powerpoint/2010/main" val="3281685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
            <a:extLst>
              <a:ext uri="{FF2B5EF4-FFF2-40B4-BE49-F238E27FC236}">
                <a16:creationId xmlns:a16="http://schemas.microsoft.com/office/drawing/2014/main" id="{6AEBDDFC-91BB-8BDA-0D9A-22A2FF828EED}"/>
              </a:ext>
            </a:extLst>
          </p:cNvPr>
          <p:cNvSpPr>
            <a:spLocks noGrp="1"/>
          </p:cNvSpPr>
          <p:nvPr>
            <p:ph type="title"/>
          </p:nvPr>
        </p:nvSpPr>
        <p:spPr/>
        <p:txBody>
          <a:bodyPr>
            <a:normAutofit/>
          </a:bodyPr>
          <a:lstStyle/>
          <a:p>
            <a:r>
              <a:rPr lang="en-US" dirty="0"/>
              <a:t>O.k., so what is quality exactly?</a:t>
            </a:r>
          </a:p>
        </p:txBody>
      </p:sp>
      <p:sp>
        <p:nvSpPr>
          <p:cNvPr id="11" name="Textplatzhalter 3">
            <a:extLst>
              <a:ext uri="{FF2B5EF4-FFF2-40B4-BE49-F238E27FC236}">
                <a16:creationId xmlns:a16="http://schemas.microsoft.com/office/drawing/2014/main" id="{C5D8C020-DB55-AF8D-698A-6AF90FB3FACF}"/>
              </a:ext>
            </a:extLst>
          </p:cNvPr>
          <p:cNvSpPr>
            <a:spLocks noGrp="1"/>
          </p:cNvSpPr>
          <p:nvPr>
            <p:ph type="body" sz="quarter" idx="16"/>
          </p:nvPr>
        </p:nvSpPr>
        <p:spPr/>
        <p:txBody>
          <a:bodyPr>
            <a:normAutofit/>
          </a:bodyPr>
          <a:lstStyle/>
          <a:p>
            <a:r>
              <a:rPr lang="de-DE" dirty="0"/>
              <a:t>Forecast &gt; </a:t>
            </a:r>
            <a:r>
              <a:rPr lang="de-DE" b="1" dirty="0">
                <a:solidFill>
                  <a:schemeClr val="accent1"/>
                </a:solidFill>
              </a:rPr>
              <a:t>Fear</a:t>
            </a:r>
            <a:r>
              <a:rPr lang="de-DE" dirty="0"/>
              <a:t> &gt; Future</a:t>
            </a:r>
            <a:endParaRPr lang="en-US" dirty="0"/>
          </a:p>
        </p:txBody>
      </p:sp>
      <p:sp>
        <p:nvSpPr>
          <p:cNvPr id="6" name="Inhaltsplatzhalter 5">
            <a:extLst>
              <a:ext uri="{FF2B5EF4-FFF2-40B4-BE49-F238E27FC236}">
                <a16:creationId xmlns:a16="http://schemas.microsoft.com/office/drawing/2014/main" id="{708EE83F-E4DC-7E3D-BEC1-941855414EB7}"/>
              </a:ext>
            </a:extLst>
          </p:cNvPr>
          <p:cNvSpPr>
            <a:spLocks noGrp="1"/>
          </p:cNvSpPr>
          <p:nvPr>
            <p:ph sz="quarter" idx="12"/>
          </p:nvPr>
        </p:nvSpPr>
        <p:spPr/>
        <p:txBody>
          <a:bodyPr/>
          <a:lstStyle/>
          <a:p>
            <a:endParaRPr lang="en-US" dirty="0"/>
          </a:p>
        </p:txBody>
      </p:sp>
      <p:pic>
        <p:nvPicPr>
          <p:cNvPr id="12" name="Picture 2">
            <a:extLst>
              <a:ext uri="{FF2B5EF4-FFF2-40B4-BE49-F238E27FC236}">
                <a16:creationId xmlns:a16="http://schemas.microsoft.com/office/drawing/2014/main" id="{F532CA71-DA85-C5D1-CDCA-97129C930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417" y="2508220"/>
            <a:ext cx="6426387" cy="2228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5259921A-822F-2BB6-2585-DF6E4ED243E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384" b="7142"/>
          <a:stretch/>
        </p:blipFill>
        <p:spPr bwMode="auto">
          <a:xfrm>
            <a:off x="8266213" y="4577397"/>
            <a:ext cx="3488542" cy="174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a:extLst>
              <a:ext uri="{FF2B5EF4-FFF2-40B4-BE49-F238E27FC236}">
                <a16:creationId xmlns:a16="http://schemas.microsoft.com/office/drawing/2014/main" id="{B2130F7C-45CF-2A3B-525B-B97EC834FA17}"/>
              </a:ext>
            </a:extLst>
          </p:cNvPr>
          <p:cNvSpPr txBox="1"/>
          <p:nvPr/>
        </p:nvSpPr>
        <p:spPr>
          <a:xfrm>
            <a:off x="8738804" y="4322619"/>
            <a:ext cx="1903598" cy="338554"/>
          </a:xfrm>
          <a:prstGeom prst="rect">
            <a:avLst/>
          </a:prstGeom>
          <a:noFill/>
        </p:spPr>
        <p:txBody>
          <a:bodyPr wrap="none" rtlCol="0">
            <a:spAutoFit/>
          </a:bodyPr>
          <a:lstStyle/>
          <a:p>
            <a:r>
              <a:rPr lang="en-US" sz="1600" dirty="0">
                <a:latin typeface="Candara" panose="020E0502030303020204" pitchFamily="34" charset="0"/>
              </a:rPr>
              <a:t>Gerald M. Weinberg</a:t>
            </a:r>
          </a:p>
        </p:txBody>
      </p:sp>
    </p:spTree>
    <p:extLst>
      <p:ext uri="{BB962C8B-B14F-4D97-AF65-F5344CB8AC3E}">
        <p14:creationId xmlns:p14="http://schemas.microsoft.com/office/powerpoint/2010/main" val="1966880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
            <a:extLst>
              <a:ext uri="{FF2B5EF4-FFF2-40B4-BE49-F238E27FC236}">
                <a16:creationId xmlns:a16="http://schemas.microsoft.com/office/drawing/2014/main" id="{F0C499D0-BA20-2EC1-BC5A-637B3016FE7F}"/>
              </a:ext>
            </a:extLst>
          </p:cNvPr>
          <p:cNvSpPr>
            <a:spLocks noGrp="1"/>
          </p:cNvSpPr>
          <p:nvPr>
            <p:ph type="title"/>
          </p:nvPr>
        </p:nvSpPr>
        <p:spPr/>
        <p:txBody>
          <a:bodyPr>
            <a:normAutofit/>
          </a:bodyPr>
          <a:lstStyle/>
          <a:p>
            <a:r>
              <a:rPr lang="en-US" dirty="0"/>
              <a:t>The Secret Behind the Value</a:t>
            </a:r>
          </a:p>
        </p:txBody>
      </p:sp>
      <p:sp>
        <p:nvSpPr>
          <p:cNvPr id="11" name="Textplatzhalter 3">
            <a:extLst>
              <a:ext uri="{FF2B5EF4-FFF2-40B4-BE49-F238E27FC236}">
                <a16:creationId xmlns:a16="http://schemas.microsoft.com/office/drawing/2014/main" id="{36E7FFEA-E7C3-D8A0-CEA1-323E7C04956F}"/>
              </a:ext>
            </a:extLst>
          </p:cNvPr>
          <p:cNvSpPr>
            <a:spLocks noGrp="1"/>
          </p:cNvSpPr>
          <p:nvPr>
            <p:ph type="body" sz="quarter" idx="16"/>
          </p:nvPr>
        </p:nvSpPr>
        <p:spPr/>
        <p:txBody>
          <a:bodyPr>
            <a:normAutofit/>
          </a:bodyPr>
          <a:lstStyle/>
          <a:p>
            <a:r>
              <a:rPr lang="de-DE" dirty="0"/>
              <a:t>Forecast &gt; </a:t>
            </a:r>
            <a:r>
              <a:rPr lang="de-DE" b="1" dirty="0">
                <a:solidFill>
                  <a:schemeClr val="accent1"/>
                </a:solidFill>
              </a:rPr>
              <a:t>Fear</a:t>
            </a:r>
            <a:r>
              <a:rPr lang="de-DE" dirty="0"/>
              <a:t> &gt; Future</a:t>
            </a:r>
            <a:endParaRPr lang="en-US" dirty="0"/>
          </a:p>
        </p:txBody>
      </p:sp>
      <p:sp>
        <p:nvSpPr>
          <p:cNvPr id="10" name="Inhaltsplatzhalter 1">
            <a:extLst>
              <a:ext uri="{FF2B5EF4-FFF2-40B4-BE49-F238E27FC236}">
                <a16:creationId xmlns:a16="http://schemas.microsoft.com/office/drawing/2014/main" id="{3EB557EE-A967-7695-86B4-84CE990D5B2E}"/>
              </a:ext>
            </a:extLst>
          </p:cNvPr>
          <p:cNvSpPr>
            <a:spLocks noGrp="1"/>
          </p:cNvSpPr>
          <p:nvPr>
            <p:ph sz="quarter" idx="12"/>
          </p:nvPr>
        </p:nvSpPr>
        <p:spPr/>
        <p:txBody>
          <a:bodyPr lIns="0" tIns="0" rIns="0" bIns="0"/>
          <a:lstStyle/>
          <a:p>
            <a:pPr algn="ctr"/>
            <a:endParaRPr lang="en-US" dirty="0"/>
          </a:p>
          <a:p>
            <a:pPr algn="ctr"/>
            <a:endParaRPr lang="en-US" dirty="0"/>
          </a:p>
          <a:p>
            <a:pPr marL="0" indent="0" algn="ctr">
              <a:buNone/>
            </a:pPr>
            <a:endParaRPr lang="en-US" dirty="0"/>
          </a:p>
          <a:p>
            <a:pPr marL="0" indent="0" algn="ctr">
              <a:buNone/>
            </a:pPr>
            <a:endParaRPr lang="en-US" dirty="0"/>
          </a:p>
          <a:p>
            <a:pPr marL="0" indent="0" algn="ctr">
              <a:buNone/>
            </a:pPr>
            <a:r>
              <a:rPr lang="en-US" sz="6000" dirty="0"/>
              <a:t>Value = </a:t>
            </a:r>
            <a:r>
              <a:rPr lang="en-US" sz="6000" i="1" dirty="0"/>
              <a:t>f</a:t>
            </a:r>
            <a:r>
              <a:rPr lang="en-US" sz="6000" dirty="0"/>
              <a:t>(</a:t>
            </a:r>
            <a:r>
              <a:rPr lang="en-US" sz="6000" b="1" dirty="0">
                <a:solidFill>
                  <a:schemeClr val="tx1">
                    <a:lumMod val="65000"/>
                    <a:lumOff val="35000"/>
                  </a:schemeClr>
                </a:solidFill>
              </a:rPr>
              <a:t>context</a:t>
            </a:r>
            <a:r>
              <a:rPr lang="en-US" sz="6000" dirty="0"/>
              <a:t>, product)</a:t>
            </a:r>
          </a:p>
        </p:txBody>
      </p:sp>
      <p:pic>
        <p:nvPicPr>
          <p:cNvPr id="5" name="Picture 3">
            <a:extLst>
              <a:ext uri="{FF2B5EF4-FFF2-40B4-BE49-F238E27FC236}">
                <a16:creationId xmlns:a16="http://schemas.microsoft.com/office/drawing/2014/main" id="{E515C846-33AF-05F0-801A-E2818843C4B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84" b="7142"/>
          <a:stretch/>
        </p:blipFill>
        <p:spPr bwMode="auto">
          <a:xfrm>
            <a:off x="8266213" y="4577397"/>
            <a:ext cx="3488542" cy="174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117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D6431-3222-F655-64DD-F19F1FE86877}"/>
              </a:ext>
            </a:extLst>
          </p:cNvPr>
          <p:cNvSpPr>
            <a:spLocks noGrp="1"/>
          </p:cNvSpPr>
          <p:nvPr>
            <p:ph type="title"/>
          </p:nvPr>
        </p:nvSpPr>
        <p:spPr/>
        <p:txBody>
          <a:bodyPr>
            <a:normAutofit fontScale="90000"/>
          </a:bodyPr>
          <a:lstStyle/>
          <a:p>
            <a:r>
              <a:rPr lang="en-US" dirty="0"/>
              <a:t>Back to my Shame and why it doesn’t help</a:t>
            </a:r>
            <a:br>
              <a:rPr lang="en-US" dirty="0"/>
            </a:br>
            <a:endParaRPr lang="en-US" dirty="0"/>
          </a:p>
        </p:txBody>
      </p:sp>
      <p:sp>
        <p:nvSpPr>
          <p:cNvPr id="3" name="Textplatzhalter 2">
            <a:extLst>
              <a:ext uri="{FF2B5EF4-FFF2-40B4-BE49-F238E27FC236}">
                <a16:creationId xmlns:a16="http://schemas.microsoft.com/office/drawing/2014/main" id="{FDF8039A-1872-EFB3-00AC-C9514DFAF5C5}"/>
              </a:ext>
            </a:extLst>
          </p:cNvPr>
          <p:cNvSpPr>
            <a:spLocks noGrp="1"/>
          </p:cNvSpPr>
          <p:nvPr>
            <p:ph type="body" sz="quarter" idx="16"/>
          </p:nvPr>
        </p:nvSpPr>
        <p:spPr/>
        <p:txBody>
          <a:bodyPr>
            <a:normAutofit/>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273E7167-641B-271D-9774-3776A2A2D0EE}"/>
              </a:ext>
            </a:extLst>
          </p:cNvPr>
          <p:cNvSpPr>
            <a:spLocks noGrp="1"/>
          </p:cNvSpPr>
          <p:nvPr>
            <p:ph sz="quarter" idx="12"/>
          </p:nvPr>
        </p:nvSpPr>
        <p:spPr/>
        <p:txBody>
          <a:bodyPr>
            <a:normAutofit/>
          </a:bodyPr>
          <a:lstStyle/>
          <a:p>
            <a:pPr marL="252000" lvl="1" indent="0" algn="ctr">
              <a:buNone/>
            </a:pPr>
            <a:endParaRPr lang="en-US" sz="2000" dirty="0"/>
          </a:p>
          <a:p>
            <a:pPr marL="252000" lvl="1" indent="0" algn="ctr">
              <a:buNone/>
            </a:pPr>
            <a:endParaRPr lang="en-US" sz="2000" dirty="0"/>
          </a:p>
          <a:p>
            <a:pPr marL="0" indent="0" algn="ctr">
              <a:buNone/>
            </a:pPr>
            <a:r>
              <a:rPr lang="en-US" sz="4200" dirty="0"/>
              <a:t>We always do the best we know/believe</a:t>
            </a:r>
          </a:p>
          <a:p>
            <a:pPr marL="0" indent="0" algn="ctr">
              <a:buNone/>
            </a:pPr>
            <a:endParaRPr lang="en-US" sz="3000" dirty="0"/>
          </a:p>
          <a:p>
            <a:pPr marL="0" indent="0" algn="ctr">
              <a:buNone/>
            </a:pPr>
            <a:r>
              <a:rPr lang="en-US" sz="2200" dirty="0"/>
              <a:t>I was driven by the standards</a:t>
            </a:r>
            <a:br>
              <a:rPr lang="en-US" sz="2200" dirty="0"/>
            </a:br>
            <a:r>
              <a:rPr lang="en-US" sz="2200" dirty="0"/>
              <a:t>(ISO 16949, ISO 9001, ISO 15504/330xx, ISO 61508, ISO 26262, …)</a:t>
            </a:r>
          </a:p>
          <a:p>
            <a:pPr marL="0" indent="0" algn="ctr">
              <a:buNone/>
            </a:pPr>
            <a:endParaRPr lang="en-US" sz="2200" dirty="0"/>
          </a:p>
          <a:p>
            <a:pPr marL="0" indent="0" algn="ctr">
              <a:buNone/>
            </a:pPr>
            <a:r>
              <a:rPr lang="en-US" sz="2600" dirty="0"/>
              <a:t>I needed an “accident” to see better.</a:t>
            </a:r>
          </a:p>
          <a:p>
            <a:pPr marL="252000" lvl="1" indent="0" algn="ctr">
              <a:buNone/>
            </a:pPr>
            <a:endParaRPr lang="en-US" dirty="0"/>
          </a:p>
        </p:txBody>
      </p:sp>
    </p:spTree>
    <p:extLst>
      <p:ext uri="{BB962C8B-B14F-4D97-AF65-F5344CB8AC3E}">
        <p14:creationId xmlns:p14="http://schemas.microsoft.com/office/powerpoint/2010/main" val="1762881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D6431-3222-F655-64DD-F19F1FE86877}"/>
              </a:ext>
            </a:extLst>
          </p:cNvPr>
          <p:cNvSpPr>
            <a:spLocks noGrp="1"/>
          </p:cNvSpPr>
          <p:nvPr>
            <p:ph type="title"/>
          </p:nvPr>
        </p:nvSpPr>
        <p:spPr/>
        <p:txBody>
          <a:bodyPr/>
          <a:lstStyle/>
          <a:p>
            <a:endParaRPr lang="en-US" dirty="0"/>
          </a:p>
        </p:txBody>
      </p:sp>
      <p:sp>
        <p:nvSpPr>
          <p:cNvPr id="3" name="Textplatzhalter 2">
            <a:extLst>
              <a:ext uri="{FF2B5EF4-FFF2-40B4-BE49-F238E27FC236}">
                <a16:creationId xmlns:a16="http://schemas.microsoft.com/office/drawing/2014/main" id="{FDF8039A-1872-EFB3-00AC-C9514DFAF5C5}"/>
              </a:ext>
            </a:extLst>
          </p:cNvPr>
          <p:cNvSpPr>
            <a:spLocks noGrp="1"/>
          </p:cNvSpPr>
          <p:nvPr>
            <p:ph type="body" sz="quarter" idx="16"/>
          </p:nvPr>
        </p:nvSpPr>
        <p:spPr/>
        <p:txBody>
          <a:bodyPr>
            <a:normAutofit/>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273E7167-641B-271D-9774-3776A2A2D0EE}"/>
              </a:ext>
            </a:extLst>
          </p:cNvPr>
          <p:cNvSpPr>
            <a:spLocks noGrp="1"/>
          </p:cNvSpPr>
          <p:nvPr>
            <p:ph sz="quarter" idx="12"/>
          </p:nvPr>
        </p:nvSpPr>
        <p:spPr/>
        <p:txBody>
          <a:bodyPr>
            <a:normAutofit/>
          </a:bodyPr>
          <a:lstStyle/>
          <a:p>
            <a:pPr marL="0" indent="0" algn="ctr">
              <a:buNone/>
            </a:pPr>
            <a:endParaRPr lang="en-US" sz="1800" dirty="0"/>
          </a:p>
          <a:p>
            <a:pPr marL="0" indent="0" algn="ctr">
              <a:buNone/>
            </a:pPr>
            <a:endParaRPr lang="en-US" sz="1800" dirty="0"/>
          </a:p>
          <a:p>
            <a:pPr marL="0" indent="0" algn="ctr">
              <a:buNone/>
            </a:pPr>
            <a:endParaRPr lang="en-US" sz="1800" dirty="0"/>
          </a:p>
          <a:p>
            <a:pPr marL="0" indent="0" algn="ctr">
              <a:buNone/>
            </a:pPr>
            <a:r>
              <a:rPr lang="en-US" sz="4800" dirty="0"/>
              <a:t>“I’ve never seen a single </a:t>
            </a:r>
            <a:r>
              <a:rPr lang="en-US" sz="4800" b="1" dirty="0">
                <a:solidFill>
                  <a:schemeClr val="accent1"/>
                </a:solidFill>
              </a:rPr>
              <a:t>technical issue</a:t>
            </a:r>
            <a:r>
              <a:rPr lang="en-US" sz="4800" dirty="0"/>
              <a:t>, without an underlying </a:t>
            </a:r>
            <a:r>
              <a:rPr lang="en-US" sz="4800" b="1" dirty="0">
                <a:solidFill>
                  <a:schemeClr val="accent2"/>
                </a:solidFill>
              </a:rPr>
              <a:t>human issue</a:t>
            </a:r>
            <a:r>
              <a:rPr lang="en-US" sz="4800" dirty="0"/>
              <a:t>.”</a:t>
            </a:r>
          </a:p>
          <a:p>
            <a:pPr marL="0" indent="0" algn="ctr">
              <a:buNone/>
            </a:pPr>
            <a:endParaRPr lang="en-US" sz="4800" dirty="0"/>
          </a:p>
          <a:p>
            <a:pPr marL="0" indent="0" algn="ctr">
              <a:buNone/>
            </a:pPr>
            <a:r>
              <a:rPr lang="en-US" i="1" dirty="0">
                <a:solidFill>
                  <a:schemeClr val="tx1">
                    <a:lumMod val="50000"/>
                    <a:lumOff val="50000"/>
                  </a:schemeClr>
                </a:solidFill>
              </a:rPr>
              <a:t>I learned that late …</a:t>
            </a:r>
          </a:p>
          <a:p>
            <a:pPr marL="0" indent="0" algn="ctr">
              <a:buNone/>
            </a:pPr>
            <a:endParaRPr lang="en-US" dirty="0"/>
          </a:p>
        </p:txBody>
      </p:sp>
    </p:spTree>
    <p:extLst>
      <p:ext uri="{BB962C8B-B14F-4D97-AF65-F5344CB8AC3E}">
        <p14:creationId xmlns:p14="http://schemas.microsoft.com/office/powerpoint/2010/main" val="3831705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28D6431-3222-F655-64DD-F19F1FE86877}"/>
              </a:ext>
            </a:extLst>
          </p:cNvPr>
          <p:cNvSpPr>
            <a:spLocks noGrp="1"/>
          </p:cNvSpPr>
          <p:nvPr>
            <p:ph type="title"/>
          </p:nvPr>
        </p:nvSpPr>
        <p:spPr/>
        <p:txBody>
          <a:bodyPr/>
          <a:lstStyle/>
          <a:p>
            <a:r>
              <a:rPr lang="en-US" dirty="0"/>
              <a:t>Current Question or Fear</a:t>
            </a:r>
          </a:p>
        </p:txBody>
      </p:sp>
      <p:sp>
        <p:nvSpPr>
          <p:cNvPr id="3" name="Textplatzhalter 2">
            <a:extLst>
              <a:ext uri="{FF2B5EF4-FFF2-40B4-BE49-F238E27FC236}">
                <a16:creationId xmlns:a16="http://schemas.microsoft.com/office/drawing/2014/main" id="{FDF8039A-1872-EFB3-00AC-C9514DFAF5C5}"/>
              </a:ext>
            </a:extLst>
          </p:cNvPr>
          <p:cNvSpPr>
            <a:spLocks noGrp="1"/>
          </p:cNvSpPr>
          <p:nvPr>
            <p:ph type="body" sz="quarter" idx="16"/>
          </p:nvPr>
        </p:nvSpPr>
        <p:spPr/>
        <p:txBody>
          <a:bodyPr>
            <a:normAutofit/>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273E7167-641B-271D-9774-3776A2A2D0EE}"/>
              </a:ext>
            </a:extLst>
          </p:cNvPr>
          <p:cNvSpPr>
            <a:spLocks noGrp="1"/>
          </p:cNvSpPr>
          <p:nvPr>
            <p:ph sz="quarter" idx="12"/>
          </p:nvPr>
        </p:nvSpPr>
        <p:spPr/>
        <p:txBody>
          <a:bodyPr>
            <a:normAutofit/>
          </a:bodyPr>
          <a:lstStyle/>
          <a:p>
            <a:pPr marL="0" indent="0" algn="ctr">
              <a:buNone/>
            </a:pPr>
            <a:endParaRPr lang="en-US" sz="1800" dirty="0"/>
          </a:p>
          <a:p>
            <a:pPr marL="0" indent="0" algn="ctr">
              <a:buNone/>
            </a:pPr>
            <a:endParaRPr lang="en-US" sz="1800" dirty="0"/>
          </a:p>
          <a:p>
            <a:pPr marL="0" indent="0" algn="ctr">
              <a:buNone/>
            </a:pPr>
            <a:r>
              <a:rPr lang="en-US" sz="4800" dirty="0"/>
              <a:t>Here we go again:</a:t>
            </a:r>
            <a:br>
              <a:rPr lang="en-US" sz="4800" dirty="0"/>
            </a:br>
            <a:r>
              <a:rPr lang="en-US" sz="4800" dirty="0"/>
              <a:t>“AI is taking our jobs”</a:t>
            </a:r>
          </a:p>
          <a:p>
            <a:pPr marL="0" indent="0" algn="ctr">
              <a:buNone/>
            </a:pPr>
            <a:endParaRPr lang="en-US" dirty="0"/>
          </a:p>
          <a:p>
            <a:pPr marL="0" indent="0" algn="ctr">
              <a:buNone/>
            </a:pPr>
            <a:r>
              <a:rPr lang="en-US" dirty="0"/>
              <a:t>A) Unfortunately, it won’t happen that quickly</a:t>
            </a:r>
          </a:p>
          <a:p>
            <a:pPr marL="0" indent="0" algn="ctr">
              <a:buNone/>
            </a:pPr>
            <a:r>
              <a:rPr lang="en-US" dirty="0"/>
              <a:t>B) It’s great, because we’re doing things that aren’t a good fit anyway</a:t>
            </a:r>
          </a:p>
        </p:txBody>
      </p:sp>
    </p:spTree>
    <p:extLst>
      <p:ext uri="{BB962C8B-B14F-4D97-AF65-F5344CB8AC3E}">
        <p14:creationId xmlns:p14="http://schemas.microsoft.com/office/powerpoint/2010/main" val="4288524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0E26D7A-482D-76EF-1DD1-55724B95D5A4}"/>
              </a:ext>
            </a:extLst>
          </p:cNvPr>
          <p:cNvSpPr>
            <a:spLocks noGrp="1"/>
          </p:cNvSpPr>
          <p:nvPr>
            <p:ph type="title"/>
          </p:nvPr>
        </p:nvSpPr>
        <p:spPr/>
        <p:txBody>
          <a:bodyPr/>
          <a:lstStyle/>
          <a:p>
            <a:r>
              <a:rPr lang="en-US" dirty="0"/>
              <a:t>Excurse: We (humans) are no machines!</a:t>
            </a:r>
          </a:p>
        </p:txBody>
      </p:sp>
      <p:sp>
        <p:nvSpPr>
          <p:cNvPr id="7" name="Textplatzhalter 6">
            <a:extLst>
              <a:ext uri="{FF2B5EF4-FFF2-40B4-BE49-F238E27FC236}">
                <a16:creationId xmlns:a16="http://schemas.microsoft.com/office/drawing/2014/main" id="{FFAA438C-E946-6424-1181-3881ABFEC7A4}"/>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6" name="Inhaltsplatzhalter 5">
            <a:extLst>
              <a:ext uri="{FF2B5EF4-FFF2-40B4-BE49-F238E27FC236}">
                <a16:creationId xmlns:a16="http://schemas.microsoft.com/office/drawing/2014/main" id="{A23CBEE5-6A63-9709-23F6-B969D685CAD7}"/>
              </a:ext>
            </a:extLst>
          </p:cNvPr>
          <p:cNvSpPr>
            <a:spLocks noGrp="1"/>
          </p:cNvSpPr>
          <p:nvPr>
            <p:ph sz="quarter" idx="12"/>
          </p:nvPr>
        </p:nvSpPr>
        <p:spPr/>
        <p:txBody>
          <a:bodyPr/>
          <a:lstStyle/>
          <a:p>
            <a:r>
              <a:rPr lang="en-US" sz="3200" dirty="0"/>
              <a:t>But at least since 1600 years most of us must act as ones …</a:t>
            </a:r>
          </a:p>
          <a:p>
            <a:pPr lvl="1"/>
            <a:r>
              <a:rPr lang="en-US" sz="2800" dirty="0"/>
              <a:t>Feudalism separated the world in Thinking and Working</a:t>
            </a:r>
          </a:p>
          <a:p>
            <a:pPr lvl="1"/>
            <a:r>
              <a:rPr lang="en-US" sz="2800" dirty="0"/>
              <a:t>1% Thinking</a:t>
            </a:r>
          </a:p>
          <a:p>
            <a:pPr lvl="1"/>
            <a:r>
              <a:rPr lang="en-US" sz="2800" dirty="0"/>
              <a:t>90% Working (just following commands; no thinking required)</a:t>
            </a:r>
          </a:p>
          <a:p>
            <a:pPr lvl="1"/>
            <a:r>
              <a:rPr lang="en-US" sz="2800" dirty="0"/>
              <a:t>The “potato field” approach</a:t>
            </a:r>
          </a:p>
          <a:p>
            <a:pPr lvl="1"/>
            <a:r>
              <a:rPr lang="en-US" sz="2800" dirty="0">
                <a:solidFill>
                  <a:schemeClr val="bg1">
                    <a:lumMod val="75000"/>
                  </a:schemeClr>
                </a:solidFill>
              </a:rPr>
              <a:t>(I know that there are unmentioned 9%)</a:t>
            </a:r>
          </a:p>
          <a:p>
            <a:pPr lvl="1"/>
            <a:endParaRPr lang="en-US" dirty="0"/>
          </a:p>
        </p:txBody>
      </p:sp>
    </p:spTree>
    <p:extLst>
      <p:ext uri="{BB962C8B-B14F-4D97-AF65-F5344CB8AC3E}">
        <p14:creationId xmlns:p14="http://schemas.microsoft.com/office/powerpoint/2010/main" val="821577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8AAA62E-856D-4B50-6D19-6DB754ABBC42}"/>
              </a:ext>
            </a:extLst>
          </p:cNvPr>
          <p:cNvSpPr>
            <a:spLocks noGrp="1"/>
          </p:cNvSpPr>
          <p:nvPr>
            <p:ph type="body" sz="quarter" idx="16"/>
          </p:nvPr>
        </p:nvSpPr>
        <p:spPr/>
        <p:txBody>
          <a:bodyPr/>
          <a:lstStyle/>
          <a:p>
            <a:endParaRPr lang="en-US"/>
          </a:p>
        </p:txBody>
      </p:sp>
      <p:pic>
        <p:nvPicPr>
          <p:cNvPr id="4" name="Grafik 3">
            <a:extLst>
              <a:ext uri="{FF2B5EF4-FFF2-40B4-BE49-F238E27FC236}">
                <a16:creationId xmlns:a16="http://schemas.microsoft.com/office/drawing/2014/main" id="{16E3004E-0C0F-2DC3-5EE3-2407D75CBFE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952500" y="0"/>
            <a:ext cx="10287000" cy="6858000"/>
          </a:xfrm>
          <a:prstGeom prst="rect">
            <a:avLst/>
          </a:prstGeom>
        </p:spPr>
      </p:pic>
      <p:sp>
        <p:nvSpPr>
          <p:cNvPr id="3" name="Textfeld 2">
            <a:extLst>
              <a:ext uri="{FF2B5EF4-FFF2-40B4-BE49-F238E27FC236}">
                <a16:creationId xmlns:a16="http://schemas.microsoft.com/office/drawing/2014/main" id="{4615280E-DB72-A3F1-1F10-83F4523EEDE4}"/>
              </a:ext>
            </a:extLst>
          </p:cNvPr>
          <p:cNvSpPr txBox="1"/>
          <p:nvPr/>
        </p:nvSpPr>
        <p:spPr>
          <a:xfrm>
            <a:off x="1572423" y="468180"/>
            <a:ext cx="9208145" cy="2646878"/>
          </a:xfrm>
          <a:prstGeom prst="rect">
            <a:avLst/>
          </a:prstGeom>
          <a:noFill/>
        </p:spPr>
        <p:txBody>
          <a:bodyPr wrap="square" rtlCol="0">
            <a:spAutoFit/>
          </a:bodyPr>
          <a:lstStyle/>
          <a:p>
            <a:r>
              <a:rPr lang="en-US" sz="16600" dirty="0">
                <a:solidFill>
                  <a:schemeClr val="accent2"/>
                </a:solidFill>
                <a:latin typeface="Comforter Brush" pitchFamily="2" charset="0"/>
              </a:rPr>
              <a:t>Let’s explore :)</a:t>
            </a:r>
          </a:p>
        </p:txBody>
      </p:sp>
    </p:spTree>
    <p:extLst>
      <p:ext uri="{BB962C8B-B14F-4D97-AF65-F5344CB8AC3E}">
        <p14:creationId xmlns:p14="http://schemas.microsoft.com/office/powerpoint/2010/main" val="3516518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0E26D7A-482D-76EF-1DD1-55724B95D5A4}"/>
              </a:ext>
            </a:extLst>
          </p:cNvPr>
          <p:cNvSpPr>
            <a:spLocks noGrp="1"/>
          </p:cNvSpPr>
          <p:nvPr>
            <p:ph type="title"/>
          </p:nvPr>
        </p:nvSpPr>
        <p:spPr/>
        <p:txBody>
          <a:bodyPr/>
          <a:lstStyle/>
          <a:p>
            <a:r>
              <a:rPr lang="en-US" dirty="0"/>
              <a:t>Excurse: We are no machines!</a:t>
            </a:r>
          </a:p>
        </p:txBody>
      </p:sp>
      <p:sp>
        <p:nvSpPr>
          <p:cNvPr id="7" name="Textplatzhalter 6">
            <a:extLst>
              <a:ext uri="{FF2B5EF4-FFF2-40B4-BE49-F238E27FC236}">
                <a16:creationId xmlns:a16="http://schemas.microsoft.com/office/drawing/2014/main" id="{FFAA438C-E946-6424-1181-3881ABFEC7A4}"/>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6" name="Inhaltsplatzhalter 5">
            <a:extLst>
              <a:ext uri="{FF2B5EF4-FFF2-40B4-BE49-F238E27FC236}">
                <a16:creationId xmlns:a16="http://schemas.microsoft.com/office/drawing/2014/main" id="{A23CBEE5-6A63-9709-23F6-B969D685CAD7}"/>
              </a:ext>
            </a:extLst>
          </p:cNvPr>
          <p:cNvSpPr>
            <a:spLocks noGrp="1"/>
          </p:cNvSpPr>
          <p:nvPr>
            <p:ph sz="quarter" idx="12"/>
          </p:nvPr>
        </p:nvSpPr>
        <p:spPr/>
        <p:txBody>
          <a:bodyPr>
            <a:normAutofit/>
          </a:bodyPr>
          <a:lstStyle/>
          <a:p>
            <a:r>
              <a:rPr lang="en-US" sz="2800" dirty="0"/>
              <a:t>Most of us here would belong to the 90% working (not thinking)</a:t>
            </a:r>
          </a:p>
          <a:p>
            <a:pPr lvl="1"/>
            <a:r>
              <a:rPr lang="en-US" sz="2400" dirty="0"/>
              <a:t>our purpose was to work as a obedient, cheap, and programmable machines</a:t>
            </a:r>
          </a:p>
          <a:p>
            <a:pPr lvl="1"/>
            <a:r>
              <a:rPr lang="en-US" sz="2400" dirty="0"/>
              <a:t>our feelings were not valuable (neither hunger nor psychological needs)</a:t>
            </a:r>
          </a:p>
          <a:p>
            <a:pPr lvl="1"/>
            <a:r>
              <a:rPr lang="en-US" sz="2400" dirty="0"/>
              <a:t>we just need to </a:t>
            </a:r>
            <a:r>
              <a:rPr lang="en-US" sz="2400" b="1" dirty="0">
                <a:solidFill>
                  <a:schemeClr val="accent1"/>
                </a:solidFill>
              </a:rPr>
              <a:t>function</a:t>
            </a:r>
          </a:p>
          <a:p>
            <a:pPr lvl="1"/>
            <a:r>
              <a:rPr lang="en-US" sz="2400" dirty="0"/>
              <a:t>listening to people talking about the </a:t>
            </a:r>
            <a:r>
              <a:rPr lang="en-US" sz="2400" b="1" dirty="0">
                <a:solidFill>
                  <a:schemeClr val="accent1"/>
                </a:solidFill>
              </a:rPr>
              <a:t>hamster wheel</a:t>
            </a:r>
            <a:r>
              <a:rPr lang="en-US" sz="2400" dirty="0"/>
              <a:t>,</a:t>
            </a:r>
            <a:br>
              <a:rPr lang="en-US" sz="2400" dirty="0"/>
            </a:br>
            <a:r>
              <a:rPr lang="en-US" sz="2400" dirty="0"/>
              <a:t>we still follow the same rules, with a much nicer glazing</a:t>
            </a:r>
          </a:p>
        </p:txBody>
      </p:sp>
    </p:spTree>
    <p:extLst>
      <p:ext uri="{BB962C8B-B14F-4D97-AF65-F5344CB8AC3E}">
        <p14:creationId xmlns:p14="http://schemas.microsoft.com/office/powerpoint/2010/main" val="188197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0D8F9B0-22DB-467F-B8B2-F69A388A6D82}"/>
              </a:ext>
            </a:extLst>
          </p:cNvPr>
          <p:cNvSpPr>
            <a:spLocks noGrp="1"/>
          </p:cNvSpPr>
          <p:nvPr>
            <p:ph type="title"/>
          </p:nvPr>
        </p:nvSpPr>
        <p:spPr/>
        <p:txBody>
          <a:bodyPr>
            <a:normAutofit/>
          </a:bodyPr>
          <a:lstStyle/>
          <a:p>
            <a:r>
              <a:rPr lang="de-DE" dirty="0" err="1"/>
              <a:t>Let‘s</a:t>
            </a:r>
            <a:r>
              <a:rPr lang="de-DE" dirty="0"/>
              <a:t> </a:t>
            </a:r>
            <a:r>
              <a:rPr lang="de-DE" dirty="0" err="1"/>
              <a:t>look</a:t>
            </a:r>
            <a:r>
              <a:rPr lang="de-DE" dirty="0"/>
              <a:t> </a:t>
            </a:r>
            <a:r>
              <a:rPr lang="de-DE" dirty="0" err="1"/>
              <a:t>into</a:t>
            </a:r>
            <a:r>
              <a:rPr lang="de-DE" dirty="0"/>
              <a:t> </a:t>
            </a:r>
            <a:r>
              <a:rPr lang="de-DE" dirty="0" err="1"/>
              <a:t>fear</a:t>
            </a:r>
            <a:r>
              <a:rPr lang="de-DE" dirty="0"/>
              <a:t>…</a:t>
            </a:r>
          </a:p>
        </p:txBody>
      </p:sp>
      <p:sp>
        <p:nvSpPr>
          <p:cNvPr id="3" name="Textplatzhalter 2">
            <a:extLst>
              <a:ext uri="{FF2B5EF4-FFF2-40B4-BE49-F238E27FC236}">
                <a16:creationId xmlns:a16="http://schemas.microsoft.com/office/drawing/2014/main" id="{021F7A00-50C7-4629-B158-EB11CB2BB2F0}"/>
              </a:ext>
            </a:extLst>
          </p:cNvPr>
          <p:cNvSpPr>
            <a:spLocks noGrp="1"/>
          </p:cNvSpPr>
          <p:nvPr>
            <p:ph type="body" sz="quarter" idx="16"/>
          </p:nvPr>
        </p:nvSpPr>
        <p:spPr/>
        <p:txBody>
          <a:bodyPr>
            <a:normAutofit/>
          </a:bodyPr>
          <a:lstStyle/>
          <a:p>
            <a:r>
              <a:rPr lang="de-DE" dirty="0"/>
              <a:t>Forecast &gt; </a:t>
            </a:r>
            <a:r>
              <a:rPr lang="de-DE" b="1" dirty="0">
                <a:solidFill>
                  <a:schemeClr val="accent1"/>
                </a:solidFill>
              </a:rPr>
              <a:t>Fear</a:t>
            </a:r>
            <a:r>
              <a:rPr lang="de-DE" dirty="0"/>
              <a:t> &gt; Future</a:t>
            </a:r>
          </a:p>
        </p:txBody>
      </p:sp>
      <p:sp>
        <p:nvSpPr>
          <p:cNvPr id="2" name="Inhaltsplatzhalter 1">
            <a:extLst>
              <a:ext uri="{FF2B5EF4-FFF2-40B4-BE49-F238E27FC236}">
                <a16:creationId xmlns:a16="http://schemas.microsoft.com/office/drawing/2014/main" id="{8C6D57C2-6FB1-1254-2C31-29EADD155BDE}"/>
              </a:ext>
            </a:extLst>
          </p:cNvPr>
          <p:cNvSpPr>
            <a:spLocks noGrp="1"/>
          </p:cNvSpPr>
          <p:nvPr>
            <p:ph sz="quarter" idx="12"/>
          </p:nvPr>
        </p:nvSpPr>
        <p:spPr/>
        <p:txBody>
          <a:bodyPr/>
          <a:lstStyle/>
          <a:p>
            <a:endParaRPr lang="en-US"/>
          </a:p>
        </p:txBody>
      </p:sp>
      <p:pic>
        <p:nvPicPr>
          <p:cNvPr id="8" name="Grafik 7">
            <a:extLst>
              <a:ext uri="{FF2B5EF4-FFF2-40B4-BE49-F238E27FC236}">
                <a16:creationId xmlns:a16="http://schemas.microsoft.com/office/drawing/2014/main" id="{A74A5D64-461E-467D-8A01-4F4ABB31E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3573" y="923640"/>
            <a:ext cx="4434635" cy="5934360"/>
          </a:xfrm>
          <a:prstGeom prst="rect">
            <a:avLst/>
          </a:prstGeom>
        </p:spPr>
      </p:pic>
    </p:spTree>
    <p:extLst>
      <p:ext uri="{BB962C8B-B14F-4D97-AF65-F5344CB8AC3E}">
        <p14:creationId xmlns:p14="http://schemas.microsoft.com/office/powerpoint/2010/main" val="3097532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3AFE087-FC54-41FD-A38B-52FC8588AA56}"/>
              </a:ext>
            </a:extLst>
          </p:cNvPr>
          <p:cNvSpPr>
            <a:spLocks noGrp="1"/>
          </p:cNvSpPr>
          <p:nvPr>
            <p:ph type="title"/>
          </p:nvPr>
        </p:nvSpPr>
        <p:spPr>
          <a:xfrm>
            <a:off x="814314" y="803024"/>
            <a:ext cx="10898260" cy="621682"/>
          </a:xfrm>
        </p:spPr>
        <p:txBody>
          <a:bodyPr>
            <a:normAutofit/>
          </a:bodyPr>
          <a:lstStyle/>
          <a:p>
            <a:r>
              <a:rPr lang="en-US" dirty="0"/>
              <a:t>Some interesting marker for fear mode</a:t>
            </a:r>
          </a:p>
        </p:txBody>
      </p:sp>
      <p:sp>
        <p:nvSpPr>
          <p:cNvPr id="3" name="Textplatzhalter 2">
            <a:extLst>
              <a:ext uri="{FF2B5EF4-FFF2-40B4-BE49-F238E27FC236}">
                <a16:creationId xmlns:a16="http://schemas.microsoft.com/office/drawing/2014/main" id="{231F94DA-F394-4F20-ADDF-0616AE05CF0C}"/>
              </a:ext>
            </a:extLst>
          </p:cNvPr>
          <p:cNvSpPr>
            <a:spLocks noGrp="1"/>
          </p:cNvSpPr>
          <p:nvPr>
            <p:ph type="body" sz="quarter" idx="16"/>
          </p:nvPr>
        </p:nvSpPr>
        <p:spPr>
          <a:xfrm>
            <a:off x="814314" y="200026"/>
            <a:ext cx="8253486" cy="456824"/>
          </a:xfrm>
        </p:spPr>
        <p:txBody>
          <a:bodyPr>
            <a:normAutofit/>
          </a:bodyPr>
          <a:lstStyle/>
          <a:p>
            <a:r>
              <a:rPr lang="de-DE" dirty="0"/>
              <a:t>Forecast &gt; </a:t>
            </a:r>
            <a:r>
              <a:rPr lang="de-DE" b="1" dirty="0">
                <a:solidFill>
                  <a:schemeClr val="accent1"/>
                </a:solidFill>
              </a:rPr>
              <a:t>Fear</a:t>
            </a:r>
            <a:r>
              <a:rPr lang="de-DE" dirty="0"/>
              <a:t> &gt; Future</a:t>
            </a:r>
          </a:p>
        </p:txBody>
      </p:sp>
      <p:sp>
        <p:nvSpPr>
          <p:cNvPr id="2" name="Inhaltsplatzhalter 1">
            <a:extLst>
              <a:ext uri="{FF2B5EF4-FFF2-40B4-BE49-F238E27FC236}">
                <a16:creationId xmlns:a16="http://schemas.microsoft.com/office/drawing/2014/main" id="{83B8C3CA-BDC6-2B84-CAFF-4B2F7721510D}"/>
              </a:ext>
            </a:extLst>
          </p:cNvPr>
          <p:cNvSpPr>
            <a:spLocks noGrp="1"/>
          </p:cNvSpPr>
          <p:nvPr>
            <p:ph sz="quarter" idx="12"/>
          </p:nvPr>
        </p:nvSpPr>
        <p:spPr>
          <a:xfrm>
            <a:off x="803276" y="1635362"/>
            <a:ext cx="4735080" cy="4689238"/>
          </a:xfrm>
        </p:spPr>
        <p:txBody>
          <a:bodyPr/>
          <a:lstStyle/>
          <a:p>
            <a:r>
              <a:rPr lang="en-US" b="1" dirty="0">
                <a:solidFill>
                  <a:schemeClr val="accent1"/>
                </a:solidFill>
              </a:rPr>
              <a:t>Fear-Mode</a:t>
            </a:r>
            <a:r>
              <a:rPr lang="en-US" dirty="0"/>
              <a:t> vs </a:t>
            </a:r>
            <a:r>
              <a:rPr lang="en-US" b="1" dirty="0">
                <a:solidFill>
                  <a:schemeClr val="accent1"/>
                </a:solidFill>
              </a:rPr>
              <a:t>Fear-Moment</a:t>
            </a:r>
          </a:p>
          <a:p>
            <a:endParaRPr lang="en-US" dirty="0"/>
          </a:p>
          <a:p>
            <a:r>
              <a:rPr lang="en-US" dirty="0"/>
              <a:t>Fear can be a permanent state</a:t>
            </a:r>
          </a:p>
          <a:p>
            <a:pPr lvl="1"/>
            <a:r>
              <a:rPr lang="en-US" dirty="0"/>
              <a:t>survival mode</a:t>
            </a:r>
          </a:p>
          <a:p>
            <a:pPr lvl="1"/>
            <a:r>
              <a:rPr lang="en-US" b="1" dirty="0">
                <a:solidFill>
                  <a:schemeClr val="accent1"/>
                </a:solidFill>
              </a:rPr>
              <a:t>hamster wheel</a:t>
            </a:r>
          </a:p>
          <a:p>
            <a:pPr lvl="1"/>
            <a:r>
              <a:rPr lang="en-US" dirty="0"/>
              <a:t>autopilot</a:t>
            </a:r>
          </a:p>
          <a:p>
            <a:pPr lvl="1"/>
            <a:endParaRPr lang="en-US" dirty="0"/>
          </a:p>
          <a:p>
            <a:r>
              <a:rPr lang="en-US" dirty="0"/>
              <a:t>Often we find “fawn” mechanisms for</a:t>
            </a:r>
            <a:br>
              <a:rPr lang="en-US" dirty="0"/>
            </a:br>
            <a:r>
              <a:rPr lang="en-US" dirty="0"/>
              <a:t>the underlying fight, flight, freeze</a:t>
            </a:r>
          </a:p>
          <a:p>
            <a:pPr lvl="1"/>
            <a:r>
              <a:rPr lang="en-US" dirty="0"/>
              <a:t>“fawn” is just social accepted disguise</a:t>
            </a:r>
          </a:p>
        </p:txBody>
      </p:sp>
      <p:pic>
        <p:nvPicPr>
          <p:cNvPr id="7" name="Grafik 6">
            <a:extLst>
              <a:ext uri="{FF2B5EF4-FFF2-40B4-BE49-F238E27FC236}">
                <a16:creationId xmlns:a16="http://schemas.microsoft.com/office/drawing/2014/main" id="{9DB094DB-6611-4B7E-AF57-2C8399237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2612" y="832968"/>
            <a:ext cx="6176873" cy="5867374"/>
          </a:xfrm>
          <a:prstGeom prst="rect">
            <a:avLst/>
          </a:prstGeom>
        </p:spPr>
      </p:pic>
    </p:spTree>
    <p:extLst>
      <p:ext uri="{BB962C8B-B14F-4D97-AF65-F5344CB8AC3E}">
        <p14:creationId xmlns:p14="http://schemas.microsoft.com/office/powerpoint/2010/main" val="3175308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48219965-21A1-CD59-C475-BDBF86BFF146}"/>
              </a:ext>
            </a:extLst>
          </p:cNvPr>
          <p:cNvSpPr>
            <a:spLocks noGrp="1"/>
          </p:cNvSpPr>
          <p:nvPr>
            <p:ph type="body" sz="quarter" idx="16"/>
          </p:nvPr>
        </p:nvSpPr>
        <p:spPr/>
        <p:txBody>
          <a:bodyPr/>
          <a:lstStyle/>
          <a:p>
            <a:endParaRPr lang="en-US"/>
          </a:p>
        </p:txBody>
      </p:sp>
      <p:pic>
        <p:nvPicPr>
          <p:cNvPr id="9" name="Grafik 8">
            <a:extLst>
              <a:ext uri="{FF2B5EF4-FFF2-40B4-BE49-F238E27FC236}">
                <a16:creationId xmlns:a16="http://schemas.microsoft.com/office/drawing/2014/main" id="{9D44BF5E-10AF-6D57-2924-36BE368BA6F2}"/>
              </a:ext>
            </a:extLst>
          </p:cNvPr>
          <p:cNvPicPr>
            <a:picLocks noChangeAspect="1"/>
          </p:cNvPicPr>
          <p:nvPr/>
        </p:nvPicPr>
        <p:blipFill>
          <a:blip r:embed="rId3"/>
          <a:stretch>
            <a:fillRect/>
          </a:stretch>
        </p:blipFill>
        <p:spPr>
          <a:xfrm>
            <a:off x="952500" y="0"/>
            <a:ext cx="10287000" cy="6858000"/>
          </a:xfrm>
          <a:prstGeom prst="rect">
            <a:avLst/>
          </a:prstGeom>
        </p:spPr>
      </p:pic>
      <p:sp>
        <p:nvSpPr>
          <p:cNvPr id="10" name="Textfeld 9">
            <a:extLst>
              <a:ext uri="{FF2B5EF4-FFF2-40B4-BE49-F238E27FC236}">
                <a16:creationId xmlns:a16="http://schemas.microsoft.com/office/drawing/2014/main" id="{C4F92E82-ABFC-900B-4A35-818548A2581B}"/>
              </a:ext>
            </a:extLst>
          </p:cNvPr>
          <p:cNvSpPr txBox="1"/>
          <p:nvPr/>
        </p:nvSpPr>
        <p:spPr>
          <a:xfrm>
            <a:off x="5945332" y="294939"/>
            <a:ext cx="5217969" cy="4339650"/>
          </a:xfrm>
          <a:prstGeom prst="rect">
            <a:avLst/>
          </a:prstGeom>
          <a:noFill/>
        </p:spPr>
        <p:txBody>
          <a:bodyPr wrap="square" rtlCol="0">
            <a:spAutoFit/>
          </a:bodyPr>
          <a:lstStyle/>
          <a:p>
            <a:pPr algn="ctr">
              <a:lnSpc>
                <a:spcPct val="90000"/>
              </a:lnSpc>
              <a:spcAft>
                <a:spcPts val="1800"/>
              </a:spcAft>
            </a:pPr>
            <a:r>
              <a:rPr lang="en-US" sz="7200" dirty="0">
                <a:solidFill>
                  <a:schemeClr val="bg1"/>
                </a:solidFill>
                <a:latin typeface="Comforter Brush" pitchFamily="2" charset="0"/>
              </a:rPr>
              <a:t>Naturally, we are sweet and relaxed.</a:t>
            </a:r>
          </a:p>
          <a:p>
            <a:pPr algn="ctr">
              <a:lnSpc>
                <a:spcPct val="90000"/>
              </a:lnSpc>
              <a:spcAft>
                <a:spcPts val="1800"/>
              </a:spcAft>
            </a:pPr>
            <a:r>
              <a:rPr lang="en-US" sz="7200" dirty="0">
                <a:solidFill>
                  <a:schemeClr val="bg1"/>
                </a:solidFill>
                <a:latin typeface="Comforter Brush" pitchFamily="2" charset="0"/>
              </a:rPr>
              <a:t>Is this your</a:t>
            </a:r>
            <a:br>
              <a:rPr lang="en-US" sz="7200" dirty="0">
                <a:solidFill>
                  <a:schemeClr val="bg1"/>
                </a:solidFill>
                <a:latin typeface="Comforter Brush" pitchFamily="2" charset="0"/>
              </a:rPr>
            </a:br>
            <a:r>
              <a:rPr lang="en-US" sz="7200" dirty="0">
                <a:solidFill>
                  <a:schemeClr val="bg1"/>
                </a:solidFill>
                <a:latin typeface="Comforter Brush" pitchFamily="2" charset="0"/>
              </a:rPr>
              <a:t>daily reality?</a:t>
            </a:r>
          </a:p>
        </p:txBody>
      </p:sp>
    </p:spTree>
    <p:extLst>
      <p:ext uri="{BB962C8B-B14F-4D97-AF65-F5344CB8AC3E}">
        <p14:creationId xmlns:p14="http://schemas.microsoft.com/office/powerpoint/2010/main" val="2658971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9DA81A7-EB76-9CAB-57D2-2273C565102A}"/>
              </a:ext>
            </a:extLst>
          </p:cNvPr>
          <p:cNvPicPr>
            <a:picLocks noChangeAspect="1"/>
          </p:cNvPicPr>
          <p:nvPr/>
        </p:nvPicPr>
        <p:blipFill>
          <a:blip r:embed="rId3">
            <a:alphaModFix amt="35000"/>
          </a:blip>
          <a:stretch>
            <a:fillRect/>
          </a:stretch>
        </p:blipFill>
        <p:spPr>
          <a:xfrm>
            <a:off x="2301586" y="271069"/>
            <a:ext cx="7528214" cy="6265416"/>
          </a:xfrm>
          <a:prstGeom prst="rect">
            <a:avLst/>
          </a:prstGeom>
        </p:spPr>
      </p:pic>
      <p:sp>
        <p:nvSpPr>
          <p:cNvPr id="5" name="Titel 4">
            <a:extLst>
              <a:ext uri="{FF2B5EF4-FFF2-40B4-BE49-F238E27FC236}">
                <a16:creationId xmlns:a16="http://schemas.microsoft.com/office/drawing/2014/main" id="{FAB37B48-11D2-DFC1-3EDA-427481B25927}"/>
              </a:ext>
            </a:extLst>
          </p:cNvPr>
          <p:cNvSpPr>
            <a:spLocks noGrp="1"/>
          </p:cNvSpPr>
          <p:nvPr>
            <p:ph type="title"/>
          </p:nvPr>
        </p:nvSpPr>
        <p:spPr/>
        <p:txBody>
          <a:bodyPr/>
          <a:lstStyle/>
          <a:p>
            <a:endParaRPr lang="en-US"/>
          </a:p>
        </p:txBody>
      </p:sp>
      <p:sp>
        <p:nvSpPr>
          <p:cNvPr id="7" name="Textplatzhalter 6">
            <a:extLst>
              <a:ext uri="{FF2B5EF4-FFF2-40B4-BE49-F238E27FC236}">
                <a16:creationId xmlns:a16="http://schemas.microsoft.com/office/drawing/2014/main" id="{22BD049B-A1A0-22A2-E8F2-08ED81589C4D}"/>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p>
        </p:txBody>
      </p:sp>
      <p:sp>
        <p:nvSpPr>
          <p:cNvPr id="6" name="Inhaltsplatzhalter 5">
            <a:extLst>
              <a:ext uri="{FF2B5EF4-FFF2-40B4-BE49-F238E27FC236}">
                <a16:creationId xmlns:a16="http://schemas.microsoft.com/office/drawing/2014/main" id="{8760DB3E-1E11-717A-B6AD-254E001F2F9A}"/>
              </a:ext>
            </a:extLst>
          </p:cNvPr>
          <p:cNvSpPr>
            <a:spLocks noGrp="1"/>
          </p:cNvSpPr>
          <p:nvPr>
            <p:ph sz="quarter" idx="12"/>
          </p:nvPr>
        </p:nvSpPr>
        <p:spPr/>
        <p:txBody>
          <a:bodyPr>
            <a:normAutofit/>
          </a:bodyPr>
          <a:lstStyle/>
          <a:p>
            <a:pPr marL="0" indent="0" algn="ctr">
              <a:buNone/>
            </a:pPr>
            <a:endParaRPr lang="en-US" sz="1400" dirty="0"/>
          </a:p>
          <a:p>
            <a:pPr marL="0" indent="0" algn="ctr">
              <a:buNone/>
            </a:pPr>
            <a:endParaRPr lang="en-US" sz="1400" dirty="0"/>
          </a:p>
          <a:p>
            <a:pPr marL="0" indent="0" algn="ctr">
              <a:buNone/>
            </a:pPr>
            <a:endParaRPr lang="en-US" sz="1400" dirty="0"/>
          </a:p>
          <a:p>
            <a:pPr marL="0" indent="0" algn="ctr">
              <a:buNone/>
            </a:pPr>
            <a:r>
              <a:rPr lang="en-US" sz="4000" dirty="0"/>
              <a:t>“</a:t>
            </a:r>
            <a:r>
              <a:rPr lang="en-US" sz="6000" b="1" dirty="0">
                <a:solidFill>
                  <a:schemeClr val="accent1"/>
                </a:solidFill>
              </a:rPr>
              <a:t>Culture</a:t>
            </a:r>
            <a:r>
              <a:rPr lang="en-US" sz="4000" dirty="0"/>
              <a:t> is the set of </a:t>
            </a:r>
            <a:r>
              <a:rPr lang="en-US" sz="4000" b="1" dirty="0">
                <a:solidFill>
                  <a:schemeClr val="accent1"/>
                </a:solidFill>
              </a:rPr>
              <a:t>implicit shared tools </a:t>
            </a:r>
            <a:r>
              <a:rPr lang="en-US" sz="4000" dirty="0"/>
              <a:t>and patterns for dealing with </a:t>
            </a:r>
            <a:r>
              <a:rPr lang="en-US" sz="4000" b="1" dirty="0">
                <a:solidFill>
                  <a:schemeClr val="accent1"/>
                </a:solidFill>
              </a:rPr>
              <a:t>emotional </a:t>
            </a:r>
            <a:r>
              <a:rPr lang="en-US" sz="6000" b="1" dirty="0">
                <a:solidFill>
                  <a:schemeClr val="accent1"/>
                </a:solidFill>
              </a:rPr>
              <a:t>uncertainty</a:t>
            </a:r>
            <a:r>
              <a:rPr lang="en-US" sz="4000" dirty="0"/>
              <a:t>.”</a:t>
            </a:r>
          </a:p>
        </p:txBody>
      </p:sp>
    </p:spTree>
    <p:extLst>
      <p:ext uri="{BB962C8B-B14F-4D97-AF65-F5344CB8AC3E}">
        <p14:creationId xmlns:p14="http://schemas.microsoft.com/office/powerpoint/2010/main" val="3132475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EBA35F1-A5BD-4494-D8F4-7DC14AC38722}"/>
              </a:ext>
            </a:extLst>
          </p:cNvPr>
          <p:cNvSpPr>
            <a:spLocks noGrp="1"/>
          </p:cNvSpPr>
          <p:nvPr>
            <p:ph type="title"/>
          </p:nvPr>
        </p:nvSpPr>
        <p:spPr/>
        <p:txBody>
          <a:bodyPr>
            <a:normAutofit/>
          </a:bodyPr>
          <a:lstStyle/>
          <a:p>
            <a:r>
              <a:rPr lang="en-US" dirty="0"/>
              <a:t>How do we work in “fear mode”?</a:t>
            </a:r>
          </a:p>
        </p:txBody>
      </p:sp>
      <p:sp>
        <p:nvSpPr>
          <p:cNvPr id="3" name="Textplatzhalter 2">
            <a:extLst>
              <a:ext uri="{FF2B5EF4-FFF2-40B4-BE49-F238E27FC236}">
                <a16:creationId xmlns:a16="http://schemas.microsoft.com/office/drawing/2014/main" id="{420088CE-61B8-63DE-CA32-414891E76987}"/>
              </a:ext>
            </a:extLst>
          </p:cNvPr>
          <p:cNvSpPr>
            <a:spLocks noGrp="1"/>
          </p:cNvSpPr>
          <p:nvPr>
            <p:ph type="body" sz="quarter" idx="16"/>
          </p:nvPr>
        </p:nvSpPr>
        <p:spPr/>
        <p:txBody>
          <a:bodyPr>
            <a:normAutofit/>
          </a:bodyPr>
          <a:lstStyle/>
          <a:p>
            <a:r>
              <a:rPr lang="de-DE" dirty="0"/>
              <a:t>Forecast &gt; </a:t>
            </a:r>
            <a:r>
              <a:rPr lang="de-DE" b="1" dirty="0">
                <a:solidFill>
                  <a:schemeClr val="accent1"/>
                </a:solidFill>
              </a:rPr>
              <a:t>Fear</a:t>
            </a:r>
            <a:r>
              <a:rPr lang="de-DE" dirty="0"/>
              <a:t> &gt; Future</a:t>
            </a:r>
          </a:p>
        </p:txBody>
      </p:sp>
      <p:pic>
        <p:nvPicPr>
          <p:cNvPr id="6" name="Inhaltsplatzhalter 5" descr="Ein Bild, das Grafiken, Kreis, Screenshot, Diagramm enthält.&#10;&#10;KI-generierte Inhalte können fehlerhaft sein.">
            <a:extLst>
              <a:ext uri="{FF2B5EF4-FFF2-40B4-BE49-F238E27FC236}">
                <a16:creationId xmlns:a16="http://schemas.microsoft.com/office/drawing/2014/main" id="{8DCBC0C1-A3E2-6D21-9786-1FE5302DFA82}"/>
              </a:ext>
            </a:extLst>
          </p:cNvPr>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2887951" y="1635125"/>
            <a:ext cx="6739948" cy="4689475"/>
          </a:xfrm>
        </p:spPr>
      </p:pic>
    </p:spTree>
    <p:extLst>
      <p:ext uri="{BB962C8B-B14F-4D97-AF65-F5344CB8AC3E}">
        <p14:creationId xmlns:p14="http://schemas.microsoft.com/office/powerpoint/2010/main" val="3175058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9C875D8-DDDA-3F41-6F30-BA1E237BB82A}"/>
              </a:ext>
            </a:extLst>
          </p:cNvPr>
          <p:cNvSpPr>
            <a:spLocks noGrp="1"/>
          </p:cNvSpPr>
          <p:nvPr>
            <p:ph type="title"/>
          </p:nvPr>
        </p:nvSpPr>
        <p:spPr/>
        <p:txBody>
          <a:bodyPr/>
          <a:lstStyle/>
          <a:p>
            <a:endParaRPr lang="en-US" dirty="0"/>
          </a:p>
        </p:txBody>
      </p:sp>
      <p:sp>
        <p:nvSpPr>
          <p:cNvPr id="7" name="Textplatzhalter 6">
            <a:extLst>
              <a:ext uri="{FF2B5EF4-FFF2-40B4-BE49-F238E27FC236}">
                <a16:creationId xmlns:a16="http://schemas.microsoft.com/office/drawing/2014/main" id="{8906A419-B60E-6223-82A2-4636DC4EEE75}"/>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6" name="Inhaltsplatzhalter 5">
            <a:extLst>
              <a:ext uri="{FF2B5EF4-FFF2-40B4-BE49-F238E27FC236}">
                <a16:creationId xmlns:a16="http://schemas.microsoft.com/office/drawing/2014/main" id="{A7F7330A-0142-6770-7BA1-CE7BBB7A49C8}"/>
              </a:ext>
            </a:extLst>
          </p:cNvPr>
          <p:cNvSpPr>
            <a:spLocks noGrp="1"/>
          </p:cNvSpPr>
          <p:nvPr>
            <p:ph sz="quarter" idx="12"/>
          </p:nvPr>
        </p:nvSpPr>
        <p:spPr/>
        <p:txBody>
          <a:bodyPr/>
          <a:lstStyle/>
          <a:p>
            <a:pPr marL="0" indent="0" algn="ctr">
              <a:buNone/>
            </a:pPr>
            <a:endParaRPr lang="en-US" dirty="0"/>
          </a:p>
          <a:p>
            <a:pPr marL="0" indent="0" algn="ctr">
              <a:buNone/>
            </a:pPr>
            <a:endParaRPr lang="en-US" dirty="0"/>
          </a:p>
          <a:p>
            <a:pPr marL="0" indent="0" algn="ctr">
              <a:buNone/>
            </a:pPr>
            <a:r>
              <a:rPr lang="en-US" sz="3600" dirty="0"/>
              <a:t>The </a:t>
            </a:r>
            <a:r>
              <a:rPr lang="en-US" sz="3600" b="1" dirty="0">
                <a:solidFill>
                  <a:schemeClr val="tx1">
                    <a:lumMod val="50000"/>
                    <a:lumOff val="50000"/>
                  </a:schemeClr>
                </a:solidFill>
              </a:rPr>
              <a:t>honest truth </a:t>
            </a:r>
            <a:r>
              <a:rPr lang="en-US" sz="3600" dirty="0"/>
              <a:t>is that it’s only a </a:t>
            </a:r>
            <a:r>
              <a:rPr lang="en-US" sz="3600" b="1" dirty="0">
                <a:solidFill>
                  <a:schemeClr val="tx1">
                    <a:lumMod val="50000"/>
                    <a:lumOff val="50000"/>
                  </a:schemeClr>
                </a:solidFill>
              </a:rPr>
              <a:t>matter of time</a:t>
            </a:r>
            <a:r>
              <a:rPr lang="en-US" sz="3600" dirty="0"/>
              <a:t>, until </a:t>
            </a:r>
            <a:r>
              <a:rPr lang="en-US" sz="3600" b="1" dirty="0">
                <a:solidFill>
                  <a:schemeClr val="accent1"/>
                </a:solidFill>
              </a:rPr>
              <a:t>human work force is not needed anymore</a:t>
            </a:r>
            <a:r>
              <a:rPr lang="en-US" sz="3600" dirty="0"/>
              <a:t>.</a:t>
            </a:r>
          </a:p>
          <a:p>
            <a:pPr marL="0" indent="0" algn="ctr">
              <a:buNone/>
            </a:pPr>
            <a:r>
              <a:rPr lang="en-US" sz="3600" dirty="0"/>
              <a:t>It will happen. Maybe in 3 years or in 15.</a:t>
            </a:r>
          </a:p>
          <a:p>
            <a:pPr marL="0" indent="0" algn="ctr">
              <a:buNone/>
            </a:pPr>
            <a:endParaRPr lang="en-US" sz="3600" dirty="0"/>
          </a:p>
          <a:p>
            <a:pPr marL="0" indent="0" algn="ctr">
              <a:buNone/>
            </a:pPr>
            <a:r>
              <a:rPr lang="en-US" sz="2400" i="1" dirty="0">
                <a:solidFill>
                  <a:schemeClr val="tx1">
                    <a:lumMod val="50000"/>
                    <a:lumOff val="50000"/>
                  </a:schemeClr>
                </a:solidFill>
              </a:rPr>
              <a:t>Compared to prior industrial revolutions, we are on a meta level.</a:t>
            </a:r>
          </a:p>
          <a:p>
            <a:pPr marL="0" indent="0" algn="ctr">
              <a:buNone/>
            </a:pPr>
            <a:r>
              <a:rPr lang="en-US" sz="2400" i="1" dirty="0">
                <a:solidFill>
                  <a:schemeClr val="tx1">
                    <a:lumMod val="50000"/>
                    <a:lumOff val="50000"/>
                  </a:schemeClr>
                </a:solidFill>
              </a:rPr>
              <a:t>First time, we will be the worse machines.</a:t>
            </a:r>
          </a:p>
        </p:txBody>
      </p:sp>
    </p:spTree>
    <p:extLst>
      <p:ext uri="{BB962C8B-B14F-4D97-AF65-F5344CB8AC3E}">
        <p14:creationId xmlns:p14="http://schemas.microsoft.com/office/powerpoint/2010/main" val="3668916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7602C7-93AB-2118-96D8-9B1321702A97}"/>
              </a:ext>
            </a:extLst>
          </p:cNvPr>
          <p:cNvSpPr>
            <a:spLocks noGrp="1"/>
          </p:cNvSpPr>
          <p:nvPr>
            <p:ph type="title"/>
          </p:nvPr>
        </p:nvSpPr>
        <p:spPr/>
        <p:txBody>
          <a:bodyPr/>
          <a:lstStyle/>
          <a:p>
            <a:r>
              <a:rPr lang="en-US" dirty="0"/>
              <a:t>Probabilities for AI ASPICE-Process until 2030</a:t>
            </a:r>
          </a:p>
        </p:txBody>
      </p:sp>
      <p:sp>
        <p:nvSpPr>
          <p:cNvPr id="6" name="Textplatzhalter 5">
            <a:extLst>
              <a:ext uri="{FF2B5EF4-FFF2-40B4-BE49-F238E27FC236}">
                <a16:creationId xmlns:a16="http://schemas.microsoft.com/office/drawing/2014/main" id="{94CE848A-C6CD-5163-5D7C-092B6EEEB030}"/>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2BB9FDFC-B882-8FC3-5AFD-A719684547F7}"/>
              </a:ext>
            </a:extLst>
          </p:cNvPr>
          <p:cNvSpPr>
            <a:spLocks noGrp="1"/>
          </p:cNvSpPr>
          <p:nvPr>
            <p:ph sz="quarter" idx="12"/>
          </p:nvPr>
        </p:nvSpPr>
        <p:spPr/>
        <p:txBody>
          <a:bodyPr>
            <a:normAutofit/>
          </a:bodyPr>
          <a:lstStyle/>
          <a:p>
            <a:r>
              <a:rPr lang="en-US" sz="2600" dirty="0"/>
              <a:t>Artifact creation &amp; maintenance: very likely</a:t>
            </a:r>
          </a:p>
          <a:p>
            <a:pPr lvl="1"/>
            <a:r>
              <a:rPr lang="en-US" sz="2400" dirty="0"/>
              <a:t>Requirements proposals, test cases, traceability, safety/security work products</a:t>
            </a:r>
          </a:p>
          <a:p>
            <a:pPr lvl="1"/>
            <a:r>
              <a:rPr lang="en-US" sz="2400" dirty="0"/>
              <a:t>Probability: 70%</a:t>
            </a:r>
          </a:p>
          <a:p>
            <a:r>
              <a:rPr lang="en-US" sz="2600" dirty="0"/>
              <a:t>Context-sensitive HARA/FTA/FMEA with full autonomy</a:t>
            </a:r>
          </a:p>
          <a:p>
            <a:pPr lvl="1"/>
            <a:r>
              <a:rPr lang="en-US" sz="2400" dirty="0"/>
              <a:t>Probability : 30–40 %</a:t>
            </a:r>
          </a:p>
          <a:p>
            <a:pPr lvl="1"/>
            <a:r>
              <a:rPr lang="en-US" sz="2400" i="1" dirty="0">
                <a:solidFill>
                  <a:schemeClr val="tx1">
                    <a:lumMod val="50000"/>
                    <a:lumOff val="50000"/>
                  </a:schemeClr>
                </a:solidFill>
              </a:rPr>
              <a:t>Note: Domain-specific details &amp; exceptions are difficult</a:t>
            </a:r>
          </a:p>
          <a:p>
            <a:r>
              <a:rPr lang="en-US" sz="2600" dirty="0"/>
              <a:t>Formally verified safety cases from start to finish</a:t>
            </a:r>
          </a:p>
          <a:p>
            <a:pPr lvl="1"/>
            <a:r>
              <a:rPr lang="en-US" sz="2400" dirty="0"/>
              <a:t>Probability : 40–50 %</a:t>
            </a:r>
          </a:p>
          <a:p>
            <a:pPr lvl="1"/>
            <a:r>
              <a:rPr lang="en-US" sz="2400" i="1" dirty="0">
                <a:solidFill>
                  <a:schemeClr val="tx1">
                    <a:lumMod val="50000"/>
                    <a:lumOff val="50000"/>
                  </a:schemeClr>
                </a:solidFill>
              </a:rPr>
              <a:t>Note: Partially formal, with a human signature</a:t>
            </a:r>
          </a:p>
          <a:p>
            <a:r>
              <a:rPr lang="en-US" sz="2600" dirty="0"/>
              <a:t>“Solely responsible” without human approval</a:t>
            </a:r>
          </a:p>
          <a:p>
            <a:pPr lvl="1"/>
            <a:r>
              <a:rPr lang="en-US" sz="2400" dirty="0"/>
              <a:t>Probability : 10–15 %</a:t>
            </a:r>
          </a:p>
          <a:p>
            <a:pPr marL="0" indent="0">
              <a:buNone/>
            </a:pPr>
            <a:endParaRPr lang="en-US" dirty="0"/>
          </a:p>
        </p:txBody>
      </p:sp>
    </p:spTree>
    <p:extLst>
      <p:ext uri="{BB962C8B-B14F-4D97-AF65-F5344CB8AC3E}">
        <p14:creationId xmlns:p14="http://schemas.microsoft.com/office/powerpoint/2010/main" val="2256405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7602C7-93AB-2118-96D8-9B1321702A97}"/>
              </a:ext>
            </a:extLst>
          </p:cNvPr>
          <p:cNvSpPr>
            <a:spLocks noGrp="1"/>
          </p:cNvSpPr>
          <p:nvPr>
            <p:ph type="title"/>
          </p:nvPr>
        </p:nvSpPr>
        <p:spPr/>
        <p:txBody>
          <a:bodyPr/>
          <a:lstStyle/>
          <a:p>
            <a:r>
              <a:rPr lang="en-US" dirty="0"/>
              <a:t>Probabilities what might be possible 2030</a:t>
            </a:r>
          </a:p>
        </p:txBody>
      </p:sp>
      <p:sp>
        <p:nvSpPr>
          <p:cNvPr id="6" name="Textplatzhalter 5">
            <a:extLst>
              <a:ext uri="{FF2B5EF4-FFF2-40B4-BE49-F238E27FC236}">
                <a16:creationId xmlns:a16="http://schemas.microsoft.com/office/drawing/2014/main" id="{94CE848A-C6CD-5163-5D7C-092B6EEEB030}"/>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2BB9FDFC-B882-8FC3-5AFD-A719684547F7}"/>
              </a:ext>
            </a:extLst>
          </p:cNvPr>
          <p:cNvSpPr>
            <a:spLocks noGrp="1"/>
          </p:cNvSpPr>
          <p:nvPr>
            <p:ph sz="quarter" idx="12"/>
          </p:nvPr>
        </p:nvSpPr>
        <p:spPr/>
        <p:txBody>
          <a:bodyPr/>
          <a:lstStyle/>
          <a:p>
            <a:r>
              <a:rPr lang="en-US" sz="3200" dirty="0"/>
              <a:t>“Autonomous Compliance Assistant” is a realistic possibility</a:t>
            </a:r>
          </a:p>
          <a:p>
            <a:pPr lvl="1"/>
            <a:r>
              <a:rPr lang="en-US" sz="3000" dirty="0"/>
              <a:t>Risk: People just </a:t>
            </a:r>
            <a:r>
              <a:rPr lang="en-US" sz="3000" b="1" dirty="0">
                <a:solidFill>
                  <a:schemeClr val="accent1"/>
                </a:solidFill>
              </a:rPr>
              <a:t>click through</a:t>
            </a:r>
          </a:p>
          <a:p>
            <a:pPr lvl="1"/>
            <a:endParaRPr lang="en-US" dirty="0"/>
          </a:p>
          <a:p>
            <a:endParaRPr lang="en-US" dirty="0"/>
          </a:p>
          <a:p>
            <a:endParaRPr lang="en-US" dirty="0"/>
          </a:p>
          <a:p>
            <a:r>
              <a:rPr lang="en-US" dirty="0"/>
              <a:t>Current example: </a:t>
            </a:r>
            <a:r>
              <a:rPr lang="en-US" b="1" dirty="0">
                <a:solidFill>
                  <a:schemeClr val="accent1"/>
                </a:solidFill>
              </a:rPr>
              <a:t>Claude’s</a:t>
            </a:r>
            <a:r>
              <a:rPr lang="en-US" dirty="0"/>
              <a:t> own evaluation regarding the </a:t>
            </a:r>
            <a:r>
              <a:rPr lang="en-US" b="1" dirty="0">
                <a:solidFill>
                  <a:schemeClr val="accent1"/>
                </a:solidFill>
              </a:rPr>
              <a:t>school bombing </a:t>
            </a:r>
            <a:r>
              <a:rPr lang="en-US" dirty="0"/>
              <a:t>in Iran</a:t>
            </a:r>
          </a:p>
          <a:p>
            <a:pPr lvl="1"/>
            <a:r>
              <a:rPr lang="en-US" dirty="0"/>
              <a:t>So what's the recommendation, ultimately?</a:t>
            </a:r>
          </a:p>
          <a:p>
            <a:pPr lvl="1"/>
            <a:r>
              <a:rPr lang="en-US" dirty="0"/>
              <a:t>Give it more time?</a:t>
            </a:r>
          </a:p>
          <a:p>
            <a:pPr lvl="1"/>
            <a:r>
              <a:rPr lang="en-US" dirty="0"/>
              <a:t>Make sure not to cause any harm? </a:t>
            </a:r>
          </a:p>
          <a:p>
            <a:endParaRPr lang="de-DE" dirty="0"/>
          </a:p>
        </p:txBody>
      </p:sp>
    </p:spTree>
    <p:extLst>
      <p:ext uri="{BB962C8B-B14F-4D97-AF65-F5344CB8AC3E}">
        <p14:creationId xmlns:p14="http://schemas.microsoft.com/office/powerpoint/2010/main" val="23997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3223A-AD48-2D9B-AC52-45C754021853}"/>
              </a:ext>
            </a:extLst>
          </p:cNvPr>
          <p:cNvSpPr>
            <a:spLocks noGrp="1"/>
          </p:cNvSpPr>
          <p:nvPr>
            <p:ph type="title"/>
          </p:nvPr>
        </p:nvSpPr>
        <p:spPr/>
        <p:txBody>
          <a:bodyPr/>
          <a:lstStyle/>
          <a:p>
            <a:r>
              <a:rPr lang="en-US" dirty="0"/>
              <a:t>Future of Work for …</a:t>
            </a:r>
          </a:p>
        </p:txBody>
      </p:sp>
      <p:sp>
        <p:nvSpPr>
          <p:cNvPr id="3" name="Textplatzhalter 2">
            <a:extLst>
              <a:ext uri="{FF2B5EF4-FFF2-40B4-BE49-F238E27FC236}">
                <a16:creationId xmlns:a16="http://schemas.microsoft.com/office/drawing/2014/main" id="{00E897C4-FEB2-8541-7529-1938140034EA}"/>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4" name="Inhaltsplatzhalter 3">
            <a:extLst>
              <a:ext uri="{FF2B5EF4-FFF2-40B4-BE49-F238E27FC236}">
                <a16:creationId xmlns:a16="http://schemas.microsoft.com/office/drawing/2014/main" id="{61C90DC7-9DD1-FA21-02EC-AED8DACF9BA1}"/>
              </a:ext>
            </a:extLst>
          </p:cNvPr>
          <p:cNvSpPr>
            <a:spLocks noGrp="1"/>
          </p:cNvSpPr>
          <p:nvPr>
            <p:ph sz="quarter" idx="12"/>
          </p:nvPr>
        </p:nvSpPr>
        <p:spPr/>
        <p:txBody>
          <a:bodyPr/>
          <a:lstStyle/>
          <a:p>
            <a:r>
              <a:rPr lang="en-US" dirty="0"/>
              <a:t>Testers / QA Professionals</a:t>
            </a:r>
          </a:p>
          <a:p>
            <a:r>
              <a:rPr lang="en-US" dirty="0"/>
              <a:t>Reviewers / Developers with a focus on QA</a:t>
            </a:r>
          </a:p>
          <a:p>
            <a:r>
              <a:rPr lang="en-US" dirty="0"/>
              <a:t>Quality Managers / Process Owners</a:t>
            </a:r>
          </a:p>
          <a:p>
            <a:r>
              <a:rPr lang="en-US" dirty="0"/>
              <a:t>DevOps / Architects with an interest in QA</a:t>
            </a:r>
          </a:p>
          <a:p>
            <a:r>
              <a:rPr lang="en-US" dirty="0"/>
              <a:t>Organizational / Management Level</a:t>
            </a:r>
          </a:p>
          <a:p>
            <a:endParaRPr lang="en-US" dirty="0"/>
          </a:p>
          <a:p>
            <a:r>
              <a:rPr lang="en-US" dirty="0"/>
              <a:t>What is today, what will AI take over, future need, skills, reasoning</a:t>
            </a:r>
          </a:p>
          <a:p>
            <a:endParaRPr lang="en-US" dirty="0"/>
          </a:p>
          <a:p>
            <a:pPr marL="0" indent="0">
              <a:buNone/>
            </a:pPr>
            <a:r>
              <a:rPr lang="en-US" i="1" dirty="0">
                <a:solidFill>
                  <a:schemeClr val="tx1">
                    <a:lumMod val="50000"/>
                    <a:lumOff val="50000"/>
                  </a:schemeClr>
                </a:solidFill>
              </a:rPr>
              <a:t>We don’t have the time to go through all of them, but you find it in the slides</a:t>
            </a:r>
          </a:p>
        </p:txBody>
      </p:sp>
    </p:spTree>
    <p:extLst>
      <p:ext uri="{BB962C8B-B14F-4D97-AF65-F5344CB8AC3E}">
        <p14:creationId xmlns:p14="http://schemas.microsoft.com/office/powerpoint/2010/main" val="2454354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8AAA62E-856D-4B50-6D19-6DB754ABBC42}"/>
              </a:ext>
            </a:extLst>
          </p:cNvPr>
          <p:cNvSpPr>
            <a:spLocks noGrp="1"/>
          </p:cNvSpPr>
          <p:nvPr>
            <p:ph type="body" sz="quarter" idx="16"/>
          </p:nvPr>
        </p:nvSpPr>
        <p:spPr/>
        <p:txBody>
          <a:bodyPr/>
          <a:lstStyle/>
          <a:p>
            <a:endParaRPr lang="en-US"/>
          </a:p>
        </p:txBody>
      </p:sp>
      <p:pic>
        <p:nvPicPr>
          <p:cNvPr id="4" name="Grafik 3">
            <a:extLst>
              <a:ext uri="{FF2B5EF4-FFF2-40B4-BE49-F238E27FC236}">
                <a16:creationId xmlns:a16="http://schemas.microsoft.com/office/drawing/2014/main" id="{16E3004E-0C0F-2DC3-5EE3-2407D75CBFE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952500" y="0"/>
            <a:ext cx="10287000" cy="6858000"/>
          </a:xfrm>
          <a:prstGeom prst="rect">
            <a:avLst/>
          </a:prstGeom>
        </p:spPr>
      </p:pic>
      <p:sp>
        <p:nvSpPr>
          <p:cNvPr id="3" name="Textfeld 2">
            <a:extLst>
              <a:ext uri="{FF2B5EF4-FFF2-40B4-BE49-F238E27FC236}">
                <a16:creationId xmlns:a16="http://schemas.microsoft.com/office/drawing/2014/main" id="{4615280E-DB72-A3F1-1F10-83F4523EEDE4}"/>
              </a:ext>
            </a:extLst>
          </p:cNvPr>
          <p:cNvSpPr txBox="1"/>
          <p:nvPr/>
        </p:nvSpPr>
        <p:spPr>
          <a:xfrm>
            <a:off x="1572423" y="468180"/>
            <a:ext cx="9208145" cy="2646878"/>
          </a:xfrm>
          <a:prstGeom prst="rect">
            <a:avLst/>
          </a:prstGeom>
          <a:noFill/>
        </p:spPr>
        <p:txBody>
          <a:bodyPr wrap="square" rtlCol="0">
            <a:spAutoFit/>
          </a:bodyPr>
          <a:lstStyle/>
          <a:p>
            <a:r>
              <a:rPr lang="en-US" sz="16600" dirty="0">
                <a:solidFill>
                  <a:schemeClr val="accent2"/>
                </a:solidFill>
                <a:latin typeface="Comforter Brush" pitchFamily="2" charset="0"/>
              </a:rPr>
              <a:t>Let’s explore :)</a:t>
            </a:r>
          </a:p>
        </p:txBody>
      </p:sp>
      <p:sp>
        <p:nvSpPr>
          <p:cNvPr id="5" name="Textfeld 4">
            <a:extLst>
              <a:ext uri="{FF2B5EF4-FFF2-40B4-BE49-F238E27FC236}">
                <a16:creationId xmlns:a16="http://schemas.microsoft.com/office/drawing/2014/main" id="{E3956072-2082-E23D-A843-C91A70CF4DFD}"/>
              </a:ext>
            </a:extLst>
          </p:cNvPr>
          <p:cNvSpPr txBox="1"/>
          <p:nvPr/>
        </p:nvSpPr>
        <p:spPr>
          <a:xfrm>
            <a:off x="4062846" y="5294168"/>
            <a:ext cx="3512500" cy="707886"/>
          </a:xfrm>
          <a:prstGeom prst="rect">
            <a:avLst/>
          </a:prstGeom>
          <a:noFill/>
        </p:spPr>
        <p:txBody>
          <a:bodyPr wrap="none" rtlCol="0">
            <a:spAutoFit/>
          </a:bodyPr>
          <a:lstStyle/>
          <a:p>
            <a:r>
              <a:rPr lang="en-US" sz="4000" dirty="0">
                <a:solidFill>
                  <a:schemeClr val="accent2"/>
                </a:solidFill>
                <a:latin typeface="Comforter Brush" pitchFamily="2" charset="0"/>
              </a:rPr>
              <a:t>in doomscrolling mode</a:t>
            </a:r>
          </a:p>
        </p:txBody>
      </p:sp>
    </p:spTree>
    <p:extLst>
      <p:ext uri="{BB962C8B-B14F-4D97-AF65-F5344CB8AC3E}">
        <p14:creationId xmlns:p14="http://schemas.microsoft.com/office/powerpoint/2010/main" val="2846847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CC2690D-A73F-DBCA-4A58-765DABE22627}"/>
              </a:ext>
            </a:extLst>
          </p:cNvPr>
          <p:cNvSpPr>
            <a:spLocks noGrp="1"/>
          </p:cNvSpPr>
          <p:nvPr>
            <p:ph type="title"/>
          </p:nvPr>
        </p:nvSpPr>
        <p:spPr/>
        <p:txBody>
          <a:bodyPr>
            <a:normAutofit fontScale="90000"/>
          </a:bodyPr>
          <a:lstStyle/>
          <a:p>
            <a:r>
              <a:rPr lang="en-US" dirty="0"/>
              <a:t>Tester / QA Professionals</a:t>
            </a:r>
            <a:br>
              <a:rPr lang="en-US" dirty="0"/>
            </a:br>
            <a:endParaRPr lang="en-US" dirty="0"/>
          </a:p>
        </p:txBody>
      </p:sp>
      <p:sp>
        <p:nvSpPr>
          <p:cNvPr id="6" name="Textplatzhalter 5">
            <a:extLst>
              <a:ext uri="{FF2B5EF4-FFF2-40B4-BE49-F238E27FC236}">
                <a16:creationId xmlns:a16="http://schemas.microsoft.com/office/drawing/2014/main" id="{52CAFDCB-17DB-8781-8E0E-36BDB4CDC978}"/>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62EE9B5F-84AC-87E1-5C8C-0A68E3DF3D9D}"/>
              </a:ext>
            </a:extLst>
          </p:cNvPr>
          <p:cNvSpPr>
            <a:spLocks noGrp="1"/>
          </p:cNvSpPr>
          <p:nvPr>
            <p:ph sz="quarter" idx="12"/>
          </p:nvPr>
        </p:nvSpPr>
        <p:spPr/>
        <p:txBody>
          <a:bodyPr>
            <a:normAutofit/>
          </a:bodyPr>
          <a:lstStyle/>
          <a:p>
            <a:r>
              <a:rPr lang="en-US" dirty="0"/>
              <a:t>Today: Test scripts, regression testing, automation.</a:t>
            </a:r>
          </a:p>
          <a:p>
            <a:r>
              <a:rPr lang="en-US" dirty="0"/>
              <a:t>AI takes over: Test case generation, regression testing, test data, mutation testing.</a:t>
            </a:r>
          </a:p>
          <a:p>
            <a:r>
              <a:rPr lang="en-US" dirty="0"/>
              <a:t>Future tasks: Exploratory testing, scenarios, empathy for users.</a:t>
            </a:r>
          </a:p>
          <a:p>
            <a:r>
              <a:rPr lang="en-US" dirty="0"/>
              <a:t>Skills that are becoming more important:</a:t>
            </a:r>
          </a:p>
          <a:p>
            <a:pPr lvl="1"/>
            <a:r>
              <a:rPr lang="en-US" dirty="0"/>
              <a:t>Empathy: Adopting the user’s perspective (“How does the product feel?”).</a:t>
            </a:r>
          </a:p>
          <a:p>
            <a:pPr lvl="1"/>
            <a:r>
              <a:rPr lang="en-US" dirty="0"/>
              <a:t>Creativity: Designing unexpected scenarios, “thinking outside the box.”</a:t>
            </a:r>
          </a:p>
          <a:p>
            <a:pPr lvl="1"/>
            <a:r>
              <a:rPr lang="en-US" dirty="0"/>
              <a:t>Communication: Conveying results in a way that developers/managers truly understand.</a:t>
            </a:r>
          </a:p>
          <a:p>
            <a:endParaRPr lang="en-US" dirty="0"/>
          </a:p>
          <a:p>
            <a:r>
              <a:rPr lang="en-US" dirty="0"/>
              <a:t>Why it makes sense: Testers become domain translators—they bring the human user experience into the pipeline.</a:t>
            </a:r>
          </a:p>
          <a:p>
            <a:endParaRPr lang="de-DE" dirty="0"/>
          </a:p>
        </p:txBody>
      </p:sp>
    </p:spTree>
    <p:extLst>
      <p:ext uri="{BB962C8B-B14F-4D97-AF65-F5344CB8AC3E}">
        <p14:creationId xmlns:p14="http://schemas.microsoft.com/office/powerpoint/2010/main" val="88328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40696BA-F9A4-4E63-F0B5-DCE1EBCDC5AD}"/>
              </a:ext>
            </a:extLst>
          </p:cNvPr>
          <p:cNvSpPr>
            <a:spLocks noGrp="1"/>
          </p:cNvSpPr>
          <p:nvPr>
            <p:ph type="title"/>
          </p:nvPr>
        </p:nvSpPr>
        <p:spPr/>
        <p:txBody>
          <a:bodyPr>
            <a:normAutofit fontScale="90000"/>
          </a:bodyPr>
          <a:lstStyle/>
          <a:p>
            <a:r>
              <a:rPr lang="en-US" dirty="0"/>
              <a:t>Reviewer / Developer with a focus on QA</a:t>
            </a:r>
            <a:br>
              <a:rPr lang="en-US" dirty="0"/>
            </a:br>
            <a:endParaRPr lang="en-US" dirty="0"/>
          </a:p>
        </p:txBody>
      </p:sp>
      <p:sp>
        <p:nvSpPr>
          <p:cNvPr id="6" name="Textplatzhalter 5">
            <a:extLst>
              <a:ext uri="{FF2B5EF4-FFF2-40B4-BE49-F238E27FC236}">
                <a16:creationId xmlns:a16="http://schemas.microsoft.com/office/drawing/2014/main" id="{F964B198-EC81-7E19-3874-5EF22B36F735}"/>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0C4E24C4-F682-2E43-F9DE-C7A7AAF42290}"/>
              </a:ext>
            </a:extLst>
          </p:cNvPr>
          <p:cNvSpPr>
            <a:spLocks noGrp="1"/>
          </p:cNvSpPr>
          <p:nvPr>
            <p:ph sz="quarter" idx="12"/>
          </p:nvPr>
        </p:nvSpPr>
        <p:spPr/>
        <p:txBody>
          <a:bodyPr>
            <a:normAutofit/>
          </a:bodyPr>
          <a:lstStyle/>
          <a:p>
            <a:r>
              <a:rPr lang="en-US" dirty="0"/>
              <a:t>Today: Code review, clean code, design feedback.</a:t>
            </a:r>
          </a:p>
          <a:p>
            <a:r>
              <a:rPr lang="en-US" dirty="0"/>
              <a:t>AI takes over: Syntax, style, common bugs, performance suggestions.</a:t>
            </a:r>
          </a:p>
          <a:p>
            <a:r>
              <a:rPr lang="en-US" dirty="0"/>
              <a:t>Future tasks: Contextual architecture decisions, ethical evaluation, long-term maintainability.</a:t>
            </a:r>
          </a:p>
          <a:p>
            <a:r>
              <a:rPr lang="en-US" dirty="0"/>
              <a:t>Skills that are becoming more important:</a:t>
            </a:r>
          </a:p>
          <a:p>
            <a:pPr lvl="1"/>
            <a:r>
              <a:rPr lang="en-US" dirty="0"/>
              <a:t>Systemic thinking: Connections between architecture, teams, and organization.</a:t>
            </a:r>
          </a:p>
          <a:p>
            <a:pPr lvl="1"/>
            <a:r>
              <a:rPr lang="en-US" dirty="0"/>
              <a:t>Storytelling: Justifying decisions, getting stakeholders on board.</a:t>
            </a:r>
          </a:p>
          <a:p>
            <a:pPr lvl="1"/>
            <a:r>
              <a:rPr lang="en-US" dirty="0"/>
              <a:t>Reflective ability: Evaluating AI suggestions, recognizing bias and “blind spots.”</a:t>
            </a:r>
          </a:p>
          <a:p>
            <a:endParaRPr lang="en-US" dirty="0"/>
          </a:p>
          <a:p>
            <a:r>
              <a:rPr lang="en-US" dirty="0"/>
              <a:t>Why it makes sense: Reviewers become architects for decisions, not for syntax details.</a:t>
            </a:r>
          </a:p>
          <a:p>
            <a:pPr marL="0" indent="0">
              <a:buNone/>
            </a:pPr>
            <a:endParaRPr lang="en-US" dirty="0"/>
          </a:p>
          <a:p>
            <a:endParaRPr lang="de-DE" dirty="0"/>
          </a:p>
        </p:txBody>
      </p:sp>
    </p:spTree>
    <p:extLst>
      <p:ext uri="{BB962C8B-B14F-4D97-AF65-F5344CB8AC3E}">
        <p14:creationId xmlns:p14="http://schemas.microsoft.com/office/powerpoint/2010/main" val="355964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064AA00-2295-DF1C-5CCA-C7F85365AB41}"/>
              </a:ext>
            </a:extLst>
          </p:cNvPr>
          <p:cNvSpPr>
            <a:spLocks noGrp="1"/>
          </p:cNvSpPr>
          <p:nvPr>
            <p:ph type="title"/>
          </p:nvPr>
        </p:nvSpPr>
        <p:spPr/>
        <p:txBody>
          <a:bodyPr>
            <a:normAutofit/>
          </a:bodyPr>
          <a:lstStyle/>
          <a:p>
            <a:r>
              <a:rPr lang="en-US" dirty="0"/>
              <a:t>Quality Managers / Process Owners </a:t>
            </a:r>
            <a:r>
              <a:rPr lang="en-US" dirty="0">
                <a:solidFill>
                  <a:schemeClr val="bg1">
                    <a:lumMod val="75000"/>
                  </a:schemeClr>
                </a:solidFill>
              </a:rPr>
              <a:t>(as example)</a:t>
            </a:r>
          </a:p>
        </p:txBody>
      </p:sp>
      <p:sp>
        <p:nvSpPr>
          <p:cNvPr id="6" name="Textplatzhalter 5">
            <a:extLst>
              <a:ext uri="{FF2B5EF4-FFF2-40B4-BE49-F238E27FC236}">
                <a16:creationId xmlns:a16="http://schemas.microsoft.com/office/drawing/2014/main" id="{E6DD6C7F-7FE2-E4AB-BF42-4152ADA55E45}"/>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8D7BD9BA-FE68-EFEB-9042-0DC6366117B6}"/>
              </a:ext>
            </a:extLst>
          </p:cNvPr>
          <p:cNvSpPr>
            <a:spLocks noGrp="1"/>
          </p:cNvSpPr>
          <p:nvPr>
            <p:ph sz="quarter" idx="12"/>
          </p:nvPr>
        </p:nvSpPr>
        <p:spPr/>
        <p:txBody>
          <a:bodyPr>
            <a:normAutofit/>
          </a:bodyPr>
          <a:lstStyle/>
          <a:p>
            <a:r>
              <a:rPr lang="en-US" dirty="0"/>
              <a:t>Today: Norms, standards (ASPICE, ISO), audit checklists, maturity levels.</a:t>
            </a:r>
          </a:p>
          <a:p>
            <a:r>
              <a:rPr lang="en-US" dirty="0"/>
              <a:t>AI takes over: Evidence generation, compliance documentation, traceability.</a:t>
            </a:r>
          </a:p>
          <a:p>
            <a:r>
              <a:rPr lang="en-US" dirty="0"/>
              <a:t>Future task: Defining purpose &amp; governance – What risks are we willing to accept?</a:t>
            </a:r>
            <a:br>
              <a:rPr lang="en-US" dirty="0"/>
            </a:br>
            <a:r>
              <a:rPr lang="en-US" dirty="0"/>
              <a:t>What level of quality do we want?</a:t>
            </a:r>
          </a:p>
          <a:p>
            <a:r>
              <a:rPr lang="en-US" dirty="0"/>
              <a:t>Skills that are becoming more important:</a:t>
            </a:r>
          </a:p>
          <a:p>
            <a:pPr lvl="1"/>
            <a:r>
              <a:rPr lang="en-US" dirty="0"/>
              <a:t>Ethics &amp; values: </a:t>
            </a:r>
            <a:r>
              <a:rPr lang="en-US" b="1" dirty="0">
                <a:solidFill>
                  <a:schemeClr val="accent1"/>
                </a:solidFill>
              </a:rPr>
              <a:t>Quality definition </a:t>
            </a:r>
            <a:r>
              <a:rPr lang="en-US" dirty="0"/>
              <a:t>= not just “bug-free,” but also “fair, explainable, sustainable.”</a:t>
            </a:r>
          </a:p>
          <a:p>
            <a:pPr lvl="1"/>
            <a:r>
              <a:rPr lang="en-US" dirty="0"/>
              <a:t>Moderation &amp; facilitation: Guiding teams through conflicting goals.</a:t>
            </a:r>
          </a:p>
          <a:p>
            <a:pPr lvl="1"/>
            <a:r>
              <a:rPr lang="en-US" dirty="0"/>
              <a:t>Sense of responsibility: Making decisions that AI cannot standardize.</a:t>
            </a:r>
          </a:p>
          <a:p>
            <a:endParaRPr lang="en-US" dirty="0"/>
          </a:p>
          <a:p>
            <a:r>
              <a:rPr lang="en-US" dirty="0"/>
              <a:t>Why it makes sense: You become curators of AI processes and</a:t>
            </a:r>
            <a:br>
              <a:rPr lang="en-US" dirty="0"/>
            </a:br>
            <a:r>
              <a:rPr lang="en-US" dirty="0"/>
              <a:t>give </a:t>
            </a:r>
            <a:r>
              <a:rPr lang="en-US" b="1" dirty="0">
                <a:solidFill>
                  <a:schemeClr val="accent1"/>
                </a:solidFill>
              </a:rPr>
              <a:t>quality meaning </a:t>
            </a:r>
            <a:r>
              <a:rPr lang="en-US" dirty="0"/>
              <a:t>within its </a:t>
            </a:r>
            <a:r>
              <a:rPr lang="en-US" b="1" dirty="0">
                <a:solidFill>
                  <a:schemeClr val="accent1"/>
                </a:solidFill>
              </a:rPr>
              <a:t>context</a:t>
            </a:r>
            <a:r>
              <a:rPr lang="en-US" dirty="0"/>
              <a:t>.</a:t>
            </a:r>
          </a:p>
          <a:p>
            <a:endParaRPr lang="en-US" dirty="0"/>
          </a:p>
          <a:p>
            <a:endParaRPr lang="de-DE" dirty="0"/>
          </a:p>
        </p:txBody>
      </p:sp>
    </p:spTree>
    <p:extLst>
      <p:ext uri="{BB962C8B-B14F-4D97-AF65-F5344CB8AC3E}">
        <p14:creationId xmlns:p14="http://schemas.microsoft.com/office/powerpoint/2010/main" val="3569442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76A65C-6E53-C9A6-0303-8F3356A91364}"/>
              </a:ext>
            </a:extLst>
          </p:cNvPr>
          <p:cNvSpPr>
            <a:spLocks noGrp="1"/>
          </p:cNvSpPr>
          <p:nvPr>
            <p:ph type="title"/>
          </p:nvPr>
        </p:nvSpPr>
        <p:spPr/>
        <p:txBody>
          <a:bodyPr>
            <a:normAutofit/>
          </a:bodyPr>
          <a:lstStyle/>
          <a:p>
            <a:r>
              <a:rPr lang="en-US" dirty="0"/>
              <a:t>DevOps / Architects with an interest in QA</a:t>
            </a:r>
          </a:p>
        </p:txBody>
      </p:sp>
      <p:sp>
        <p:nvSpPr>
          <p:cNvPr id="6" name="Textplatzhalter 5">
            <a:extLst>
              <a:ext uri="{FF2B5EF4-FFF2-40B4-BE49-F238E27FC236}">
                <a16:creationId xmlns:a16="http://schemas.microsoft.com/office/drawing/2014/main" id="{F84908F9-F614-C7F5-A393-F5AC49140C7B}"/>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7D9C02DF-8E22-FA29-ADA1-325AEABB2E9D}"/>
              </a:ext>
            </a:extLst>
          </p:cNvPr>
          <p:cNvSpPr>
            <a:spLocks noGrp="1"/>
          </p:cNvSpPr>
          <p:nvPr>
            <p:ph sz="quarter" idx="12"/>
          </p:nvPr>
        </p:nvSpPr>
        <p:spPr/>
        <p:txBody>
          <a:bodyPr>
            <a:normAutofit/>
          </a:bodyPr>
          <a:lstStyle/>
          <a:p>
            <a:r>
              <a:rPr lang="en-US" dirty="0"/>
              <a:t>Today: CI/CD, pipeline development, test integration, toolchains.</a:t>
            </a:r>
          </a:p>
          <a:p>
            <a:r>
              <a:rPr lang="en-US" dirty="0"/>
              <a:t>AI takes over: Automated CI/CD pipelines, test integration, monitoring.</a:t>
            </a:r>
          </a:p>
          <a:p>
            <a:r>
              <a:rPr lang="en-US" dirty="0"/>
              <a:t>Future challenge: Building resilience and adaptability—how do systems respond to failures, conflicts, and value-based decisions?</a:t>
            </a:r>
          </a:p>
          <a:p>
            <a:r>
              <a:rPr lang="en-US" dirty="0"/>
              <a:t>Skills that are becoming more important:</a:t>
            </a:r>
          </a:p>
          <a:p>
            <a:pPr lvl="1"/>
            <a:r>
              <a:rPr lang="en-US" dirty="0"/>
              <a:t>Collaboration &amp; empathy: Aligning the requirements of different stakeholders.</a:t>
            </a:r>
          </a:p>
          <a:p>
            <a:pPr lvl="1"/>
            <a:r>
              <a:rPr lang="en-US" dirty="0"/>
              <a:t>Resilience-oriented thinking: Building systems and teams to withstand disruptions.</a:t>
            </a:r>
          </a:p>
          <a:p>
            <a:pPr lvl="1"/>
            <a:r>
              <a:rPr lang="en-US" dirty="0"/>
              <a:t>Adaptive communication: Explaining technical complexity in a way that managers and users can understand.</a:t>
            </a:r>
          </a:p>
          <a:p>
            <a:endParaRPr lang="en-US" dirty="0"/>
          </a:p>
          <a:p>
            <a:r>
              <a:rPr lang="en-US" dirty="0"/>
              <a:t>Why it makes sense: DevOps is becoming the integration role between humans and machines.</a:t>
            </a:r>
          </a:p>
          <a:p>
            <a:endParaRPr lang="de-DE" dirty="0"/>
          </a:p>
        </p:txBody>
      </p:sp>
    </p:spTree>
    <p:extLst>
      <p:ext uri="{BB962C8B-B14F-4D97-AF65-F5344CB8AC3E}">
        <p14:creationId xmlns:p14="http://schemas.microsoft.com/office/powerpoint/2010/main" val="3060617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9FC2C45-37ED-8212-82B2-558DA4960F6F}"/>
              </a:ext>
            </a:extLst>
          </p:cNvPr>
          <p:cNvSpPr>
            <a:spLocks noGrp="1"/>
          </p:cNvSpPr>
          <p:nvPr>
            <p:ph type="title"/>
          </p:nvPr>
        </p:nvSpPr>
        <p:spPr/>
        <p:txBody>
          <a:bodyPr>
            <a:normAutofit/>
          </a:bodyPr>
          <a:lstStyle/>
          <a:p>
            <a:r>
              <a:rPr lang="en-US" dirty="0"/>
              <a:t>Organizational / Management Level</a:t>
            </a:r>
          </a:p>
        </p:txBody>
      </p:sp>
      <p:sp>
        <p:nvSpPr>
          <p:cNvPr id="6" name="Textplatzhalter 5">
            <a:extLst>
              <a:ext uri="{FF2B5EF4-FFF2-40B4-BE49-F238E27FC236}">
                <a16:creationId xmlns:a16="http://schemas.microsoft.com/office/drawing/2014/main" id="{53D18DCC-1E49-74B1-D160-012B4FFE74FE}"/>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E1BA4BF1-47D2-0E7F-FDB7-59DA285C0BE0}"/>
              </a:ext>
            </a:extLst>
          </p:cNvPr>
          <p:cNvSpPr>
            <a:spLocks noGrp="1"/>
          </p:cNvSpPr>
          <p:nvPr>
            <p:ph sz="quarter" idx="12"/>
          </p:nvPr>
        </p:nvSpPr>
        <p:spPr/>
        <p:txBody>
          <a:bodyPr>
            <a:normAutofit/>
          </a:bodyPr>
          <a:lstStyle/>
          <a:p>
            <a:r>
              <a:rPr lang="en-US" dirty="0"/>
              <a:t>Today: Cost-benefit decisions, enforcing standards, cultural issues.</a:t>
            </a:r>
          </a:p>
          <a:p>
            <a:r>
              <a:rPr lang="en-US" dirty="0"/>
              <a:t>AI takes over: Reporting, dashboards, KPI tracking.</a:t>
            </a:r>
          </a:p>
          <a:p>
            <a:r>
              <a:rPr lang="en-US" dirty="0"/>
              <a:t>Future challenge: Driving cultural change—from machine logic to human logic.</a:t>
            </a:r>
          </a:p>
          <a:p>
            <a:r>
              <a:rPr lang="en-US" dirty="0"/>
              <a:t>Skills that are becoming more important:</a:t>
            </a:r>
          </a:p>
          <a:p>
            <a:pPr lvl="1"/>
            <a:r>
              <a:rPr lang="en-US" dirty="0"/>
              <a:t>Leadership by Purpose: Formulating purpose and vision.</a:t>
            </a:r>
          </a:p>
          <a:p>
            <a:pPr lvl="1"/>
            <a:r>
              <a:rPr lang="en-US" dirty="0"/>
              <a:t>Building trust: Aligning AI results with human decisions.</a:t>
            </a:r>
          </a:p>
          <a:p>
            <a:pPr lvl="1"/>
            <a:r>
              <a:rPr lang="en-US" dirty="0"/>
              <a:t>Conflict resolution: Making trade-offs transparent (speed vs. safety, cost vs. sustainability).</a:t>
            </a:r>
          </a:p>
          <a:p>
            <a:endParaRPr lang="en-US" dirty="0"/>
          </a:p>
          <a:p>
            <a:r>
              <a:rPr lang="en-US" dirty="0"/>
              <a:t>Why it makes sense: Management becomes the architect of the human-machine system.</a:t>
            </a:r>
          </a:p>
          <a:p>
            <a:endParaRPr lang="de-DE" dirty="0"/>
          </a:p>
        </p:txBody>
      </p:sp>
    </p:spTree>
    <p:extLst>
      <p:ext uri="{BB962C8B-B14F-4D97-AF65-F5344CB8AC3E}">
        <p14:creationId xmlns:p14="http://schemas.microsoft.com/office/powerpoint/2010/main" val="4221350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DCEF7-F7D2-0AF0-2D26-ABD20EF16DE2}"/>
              </a:ext>
            </a:extLst>
          </p:cNvPr>
          <p:cNvSpPr>
            <a:spLocks noGrp="1"/>
          </p:cNvSpPr>
          <p:nvPr>
            <p:ph type="title"/>
          </p:nvPr>
        </p:nvSpPr>
        <p:spPr/>
        <p:txBody>
          <a:bodyPr>
            <a:normAutofit/>
          </a:bodyPr>
          <a:lstStyle/>
          <a:p>
            <a:r>
              <a:rPr lang="en-US" dirty="0"/>
              <a:t>Application to Roles in Software Quality</a:t>
            </a:r>
          </a:p>
        </p:txBody>
      </p:sp>
      <p:sp>
        <p:nvSpPr>
          <p:cNvPr id="3" name="Textplatzhalter 2">
            <a:extLst>
              <a:ext uri="{FF2B5EF4-FFF2-40B4-BE49-F238E27FC236}">
                <a16:creationId xmlns:a16="http://schemas.microsoft.com/office/drawing/2014/main" id="{B2FA6EE7-E313-1C74-587C-846365568316}"/>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graphicFrame>
        <p:nvGraphicFramePr>
          <p:cNvPr id="5" name="Inhaltsplatzhalter 4">
            <a:extLst>
              <a:ext uri="{FF2B5EF4-FFF2-40B4-BE49-F238E27FC236}">
                <a16:creationId xmlns:a16="http://schemas.microsoft.com/office/drawing/2014/main" id="{997FF6A1-6408-7CCB-87E1-89A0E6F736D4}"/>
              </a:ext>
            </a:extLst>
          </p:cNvPr>
          <p:cNvGraphicFramePr>
            <a:graphicFrameLocks noGrp="1"/>
          </p:cNvGraphicFramePr>
          <p:nvPr>
            <p:ph sz="quarter" idx="12"/>
            <p:extLst>
              <p:ext uri="{D42A27DB-BD31-4B8C-83A1-F6EECF244321}">
                <p14:modId xmlns:p14="http://schemas.microsoft.com/office/powerpoint/2010/main" val="605931567"/>
              </p:ext>
            </p:extLst>
          </p:nvPr>
        </p:nvGraphicFramePr>
        <p:xfrm>
          <a:off x="803275" y="1635125"/>
          <a:ext cx="10909300" cy="3566160"/>
        </p:xfrm>
        <a:graphic>
          <a:graphicData uri="http://schemas.openxmlformats.org/drawingml/2006/table">
            <a:tbl>
              <a:tblPr/>
              <a:tblGrid>
                <a:gridCol w="1503746">
                  <a:extLst>
                    <a:ext uri="{9D8B030D-6E8A-4147-A177-3AD203B41FA5}">
                      <a16:colId xmlns:a16="http://schemas.microsoft.com/office/drawing/2014/main" val="2275955852"/>
                    </a:ext>
                  </a:extLst>
                </a:gridCol>
                <a:gridCol w="2075793">
                  <a:extLst>
                    <a:ext uri="{9D8B030D-6E8A-4147-A177-3AD203B41FA5}">
                      <a16:colId xmlns:a16="http://schemas.microsoft.com/office/drawing/2014/main" val="2948272414"/>
                    </a:ext>
                  </a:extLst>
                </a:gridCol>
                <a:gridCol w="3163614">
                  <a:extLst>
                    <a:ext uri="{9D8B030D-6E8A-4147-A177-3AD203B41FA5}">
                      <a16:colId xmlns:a16="http://schemas.microsoft.com/office/drawing/2014/main" val="1385049229"/>
                    </a:ext>
                  </a:extLst>
                </a:gridCol>
                <a:gridCol w="4166147">
                  <a:extLst>
                    <a:ext uri="{9D8B030D-6E8A-4147-A177-3AD203B41FA5}">
                      <a16:colId xmlns:a16="http://schemas.microsoft.com/office/drawing/2014/main" val="3784155087"/>
                    </a:ext>
                  </a:extLst>
                </a:gridCol>
              </a:tblGrid>
              <a:tr h="0">
                <a:tc>
                  <a:txBody>
                    <a:bodyPr/>
                    <a:lstStyle/>
                    <a:p>
                      <a:r>
                        <a:rPr lang="en-US" dirty="0">
                          <a:latin typeface="Candara" panose="020E0502030303020204" pitchFamily="34" charset="0"/>
                        </a:rPr>
                        <a:t>Role</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B8E6E6"/>
                    </a:solidFill>
                  </a:tcPr>
                </a:tc>
                <a:tc>
                  <a:txBody>
                    <a:bodyPr/>
                    <a:lstStyle/>
                    <a:p>
                      <a:r>
                        <a:rPr lang="en-US" dirty="0">
                          <a:latin typeface="Candara" panose="020E0502030303020204" pitchFamily="34" charset="0"/>
                        </a:rPr>
                        <a:t>What AI Takes Over</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B8E6E6"/>
                    </a:solidFill>
                  </a:tcPr>
                </a:tc>
                <a:tc>
                  <a:txBody>
                    <a:bodyPr/>
                    <a:lstStyle/>
                    <a:p>
                      <a:r>
                        <a:rPr lang="en-US" dirty="0">
                          <a:latin typeface="Candara" panose="020E0502030303020204" pitchFamily="34" charset="0"/>
                        </a:rPr>
                        <a:t>What “Limbi” enhances</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B8E6E6"/>
                    </a:solidFill>
                  </a:tcPr>
                </a:tc>
                <a:tc>
                  <a:txBody>
                    <a:bodyPr/>
                    <a:lstStyle/>
                    <a:p>
                      <a:r>
                        <a:rPr lang="en-US" dirty="0">
                          <a:latin typeface="Candara" panose="020E0502030303020204" pitchFamily="34" charset="0"/>
                        </a:rPr>
                        <a:t>A New Form of Quality</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B8E6E6"/>
                    </a:solidFill>
                  </a:tcPr>
                </a:tc>
                <a:extLst>
                  <a:ext uri="{0D108BD9-81ED-4DB2-BD59-A6C34878D82A}">
                    <a16:rowId xmlns:a16="http://schemas.microsoft.com/office/drawing/2014/main" val="415553361"/>
                  </a:ext>
                </a:extLst>
              </a:tr>
              <a:tr h="0">
                <a:tc>
                  <a:txBody>
                    <a:bodyPr/>
                    <a:lstStyle/>
                    <a:p>
                      <a:r>
                        <a:rPr lang="en-US" b="1" dirty="0">
                          <a:latin typeface="Candara" panose="020E0502030303020204" pitchFamily="34" charset="0"/>
                        </a:rPr>
                        <a:t>Tester</a:t>
                      </a:r>
                      <a:endParaRPr lang="en-US" dirty="0">
                        <a:latin typeface="Candara" panose="020E0502030303020204" pitchFamily="34" charset="0"/>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atin typeface="Candara" panose="020E0502030303020204" pitchFamily="34" charset="0"/>
                        </a:rPr>
                        <a:t>Tests, Data, Automation</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atin typeface="Candara" panose="020E0502030303020204" pitchFamily="34" charset="0"/>
                        </a:rPr>
                        <a:t>Intuition for User Experience</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i="1" dirty="0">
                          <a:solidFill>
                            <a:schemeClr val="tx1">
                              <a:lumMod val="65000"/>
                              <a:lumOff val="35000"/>
                            </a:schemeClr>
                          </a:solidFill>
                          <a:latin typeface="Candara" panose="020E0502030303020204" pitchFamily="34" charset="0"/>
                        </a:rPr>
                        <a:t>Emotional</a:t>
                      </a:r>
                      <a:r>
                        <a:rPr lang="en-US" i="1" dirty="0">
                          <a:latin typeface="Candara" panose="020E0502030303020204" pitchFamily="34" charset="0"/>
                        </a:rPr>
                        <a:t> Quality: “feels right”</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173288"/>
                  </a:ext>
                </a:extLst>
              </a:tr>
              <a:tr h="0">
                <a:tc>
                  <a:txBody>
                    <a:bodyPr/>
                    <a:lstStyle/>
                    <a:p>
                      <a:r>
                        <a:rPr lang="en-US" b="1" dirty="0">
                          <a:latin typeface="Candara" panose="020E0502030303020204" pitchFamily="34" charset="0"/>
                        </a:rPr>
                        <a:t>Reviewer</a:t>
                      </a:r>
                      <a:endParaRPr lang="en-US" dirty="0">
                        <a:latin typeface="Candara" panose="020E0502030303020204" pitchFamily="34" charset="0"/>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atin typeface="Candara" panose="020E0502030303020204" pitchFamily="34" charset="0"/>
                        </a:rPr>
                        <a:t>Code verification, pattern matching</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atin typeface="Candara" panose="020E0502030303020204" pitchFamily="34" charset="0"/>
                        </a:rPr>
                        <a:t>Meaning &amp; Context: What is the code intended to achieve?</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i="1" dirty="0">
                          <a:solidFill>
                            <a:schemeClr val="tx1">
                              <a:lumMod val="65000"/>
                              <a:lumOff val="35000"/>
                            </a:schemeClr>
                          </a:solidFill>
                          <a:latin typeface="Candara" panose="020E0502030303020204" pitchFamily="34" charset="0"/>
                        </a:rPr>
                        <a:t>Semantic</a:t>
                      </a:r>
                      <a:r>
                        <a:rPr lang="en-US" i="1" dirty="0">
                          <a:latin typeface="Candara" panose="020E0502030303020204" pitchFamily="34" charset="0"/>
                        </a:rPr>
                        <a:t> Quality: “makes sense as a whole”</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5441454"/>
                  </a:ext>
                </a:extLst>
              </a:tr>
              <a:tr h="0">
                <a:tc>
                  <a:txBody>
                    <a:bodyPr/>
                    <a:lstStyle/>
                    <a:p>
                      <a:r>
                        <a:rPr lang="en-US" b="1" dirty="0">
                          <a:latin typeface="Candara" panose="020E0502030303020204" pitchFamily="34" charset="0"/>
                        </a:rPr>
                        <a:t>Quality Manager</a:t>
                      </a:r>
                      <a:endParaRPr lang="en-US" dirty="0">
                        <a:latin typeface="Candara" panose="020E0502030303020204" pitchFamily="34" charset="0"/>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atin typeface="Candara" panose="020E0502030303020204" pitchFamily="34" charset="0"/>
                        </a:rPr>
                        <a:t>Compliance, Audit-Trails</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atin typeface="Candara" panose="020E0502030303020204" pitchFamily="34" charset="0"/>
                        </a:rPr>
                        <a:t>Connecting people, learning processes</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b="1" i="1" dirty="0">
                          <a:solidFill>
                            <a:schemeClr val="tx1">
                              <a:lumMod val="65000"/>
                              <a:lumOff val="35000"/>
                            </a:schemeClr>
                          </a:solidFill>
                          <a:latin typeface="Candara" panose="020E0502030303020204" pitchFamily="34" charset="0"/>
                        </a:rPr>
                        <a:t>Systemic</a:t>
                      </a:r>
                      <a:r>
                        <a:rPr lang="en-US" i="1" dirty="0">
                          <a:latin typeface="Candara" panose="020E0502030303020204" pitchFamily="34" charset="0"/>
                        </a:rPr>
                        <a:t> Quality: “We learn as a system”</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4917942"/>
                  </a:ext>
                </a:extLst>
              </a:tr>
              <a:tr h="0">
                <a:tc>
                  <a:txBody>
                    <a:bodyPr/>
                    <a:lstStyle/>
                    <a:p>
                      <a:r>
                        <a:rPr lang="en-US" b="1" dirty="0">
                          <a:latin typeface="Candara" panose="020E0502030303020204" pitchFamily="34" charset="0"/>
                        </a:rPr>
                        <a:t>Developer</a:t>
                      </a:r>
                      <a:endParaRPr lang="en-US" dirty="0">
                        <a:latin typeface="Candara" panose="020E0502030303020204" pitchFamily="34" charset="0"/>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atin typeface="Candara" panose="020E0502030303020204" pitchFamily="34" charset="0"/>
                        </a:rPr>
                        <a:t>Coding, generate variants</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atin typeface="Candara" panose="020E0502030303020204" pitchFamily="34" charset="0"/>
                        </a:rPr>
                        <a:t>Creative problem-solving, responsibility</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i="1" dirty="0">
                          <a:latin typeface="Candara" panose="020E0502030303020204" pitchFamily="34" charset="0"/>
                        </a:rPr>
                        <a:t>Quality of </a:t>
                      </a:r>
                      <a:r>
                        <a:rPr lang="en-US" b="1" i="1" dirty="0">
                          <a:solidFill>
                            <a:schemeClr val="tx1">
                              <a:lumMod val="65000"/>
                              <a:lumOff val="35000"/>
                            </a:schemeClr>
                          </a:solidFill>
                          <a:latin typeface="Candara" panose="020E0502030303020204" pitchFamily="34" charset="0"/>
                        </a:rPr>
                        <a:t>Intention</a:t>
                      </a:r>
                      <a:r>
                        <a:rPr lang="en-US" i="1" dirty="0">
                          <a:latin typeface="Candara" panose="020E0502030303020204" pitchFamily="34" charset="0"/>
                        </a:rPr>
                        <a:t>: “We create with intention”</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1465547"/>
                  </a:ext>
                </a:extLst>
              </a:tr>
              <a:tr h="0">
                <a:tc>
                  <a:txBody>
                    <a:bodyPr/>
                    <a:lstStyle/>
                    <a:p>
                      <a:r>
                        <a:rPr lang="en-US" b="1" dirty="0">
                          <a:latin typeface="Candara" panose="020E0502030303020204" pitchFamily="34" charset="0"/>
                        </a:rPr>
                        <a:t>Management</a:t>
                      </a:r>
                      <a:endParaRPr lang="en-US" dirty="0">
                        <a:latin typeface="Candara" panose="020E0502030303020204" pitchFamily="34" charset="0"/>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atin typeface="Candara" panose="020E0502030303020204" pitchFamily="34" charset="0"/>
                        </a:rPr>
                        <a:t>Monitoring, KPIs</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latin typeface="Candara" panose="020E0502030303020204" pitchFamily="34" charset="0"/>
                        </a:rPr>
                        <a:t>Trust, Guidance, Culture</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i="1" dirty="0">
                          <a:latin typeface="Candara" panose="020E0502030303020204" pitchFamily="34" charset="0"/>
                        </a:rPr>
                        <a:t>Quality of </a:t>
                      </a:r>
                      <a:r>
                        <a:rPr lang="en-US" b="1" i="1" dirty="0">
                          <a:solidFill>
                            <a:schemeClr val="tx1">
                              <a:lumMod val="65000"/>
                              <a:lumOff val="35000"/>
                            </a:schemeClr>
                          </a:solidFill>
                          <a:latin typeface="Candara" panose="020E0502030303020204" pitchFamily="34" charset="0"/>
                        </a:rPr>
                        <a:t>Coherence</a:t>
                      </a:r>
                      <a:r>
                        <a:rPr lang="en-US" i="1" dirty="0">
                          <a:latin typeface="Candara" panose="020E0502030303020204" pitchFamily="34" charset="0"/>
                        </a:rPr>
                        <a:t>: “People and AI work together”</a:t>
                      </a: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1031441"/>
                  </a:ext>
                </a:extLst>
              </a:tr>
            </a:tbl>
          </a:graphicData>
        </a:graphic>
      </p:graphicFrame>
    </p:spTree>
    <p:extLst>
      <p:ext uri="{BB962C8B-B14F-4D97-AF65-F5344CB8AC3E}">
        <p14:creationId xmlns:p14="http://schemas.microsoft.com/office/powerpoint/2010/main" val="208895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7E148-0E4A-8AAE-839D-033932434998}"/>
              </a:ext>
            </a:extLst>
          </p:cNvPr>
          <p:cNvSpPr>
            <a:spLocks noGrp="1"/>
          </p:cNvSpPr>
          <p:nvPr>
            <p:ph type="title"/>
          </p:nvPr>
        </p:nvSpPr>
        <p:spPr/>
        <p:txBody>
          <a:bodyPr/>
          <a:lstStyle/>
          <a:p>
            <a:r>
              <a:rPr lang="en-US" dirty="0"/>
              <a:t>Challenge: Quality of Training and Test Data</a:t>
            </a:r>
          </a:p>
        </p:txBody>
      </p:sp>
      <p:sp>
        <p:nvSpPr>
          <p:cNvPr id="3" name="Textplatzhalter 2">
            <a:extLst>
              <a:ext uri="{FF2B5EF4-FFF2-40B4-BE49-F238E27FC236}">
                <a16:creationId xmlns:a16="http://schemas.microsoft.com/office/drawing/2014/main" id="{ED86E562-66F5-4D0F-CF3F-F0A55D125BE1}"/>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4" name="Inhaltsplatzhalter 3">
            <a:extLst>
              <a:ext uri="{FF2B5EF4-FFF2-40B4-BE49-F238E27FC236}">
                <a16:creationId xmlns:a16="http://schemas.microsoft.com/office/drawing/2014/main" id="{78176EC6-C2F7-0569-A01D-A614DF836C83}"/>
              </a:ext>
            </a:extLst>
          </p:cNvPr>
          <p:cNvSpPr>
            <a:spLocks noGrp="1"/>
          </p:cNvSpPr>
          <p:nvPr>
            <p:ph sz="quarter" idx="12"/>
          </p:nvPr>
        </p:nvSpPr>
        <p:spPr/>
        <p:txBody>
          <a:bodyPr/>
          <a:lstStyle/>
          <a:p>
            <a:r>
              <a:rPr lang="en-US" dirty="0"/>
              <a:t>Learning is harder for new LLMs because the internet has become “polluted” by now</a:t>
            </a:r>
          </a:p>
          <a:p>
            <a:pPr lvl="1"/>
            <a:r>
              <a:rPr lang="en-US" dirty="0"/>
              <a:t>We can really only trust books published before 2024/2025</a:t>
            </a:r>
          </a:p>
          <a:p>
            <a:pPr lvl="1"/>
            <a:r>
              <a:rPr lang="en-US" dirty="0"/>
              <a:t>Everything else could already be AI-generated text, which means there are sources of error</a:t>
            </a:r>
            <a:br>
              <a:rPr lang="en-US" dirty="0"/>
            </a:br>
            <a:r>
              <a:rPr lang="en-US" dirty="0"/>
              <a:t>(especially texts from very early systems …)</a:t>
            </a:r>
          </a:p>
          <a:p>
            <a:r>
              <a:rPr lang="en-US" dirty="0"/>
              <a:t>Well, you can already tell the generations and individual chatbots apart, but we still have data pollution on a massive scale</a:t>
            </a:r>
          </a:p>
          <a:p>
            <a:pPr lvl="1"/>
            <a:r>
              <a:rPr lang="en-US" dirty="0"/>
              <a:t>We also acted first and thought later</a:t>
            </a:r>
          </a:p>
          <a:p>
            <a:pPr marL="0" indent="0">
              <a:buNone/>
            </a:pPr>
            <a:endParaRPr lang="en-US" dirty="0"/>
          </a:p>
        </p:txBody>
      </p:sp>
    </p:spTree>
    <p:extLst>
      <p:ext uri="{BB962C8B-B14F-4D97-AF65-F5344CB8AC3E}">
        <p14:creationId xmlns:p14="http://schemas.microsoft.com/office/powerpoint/2010/main" val="1095864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037B0F-0BE0-A1F2-685F-A65080B363B4}"/>
              </a:ext>
            </a:extLst>
          </p:cNvPr>
          <p:cNvSpPr>
            <a:spLocks noGrp="1"/>
          </p:cNvSpPr>
          <p:nvPr>
            <p:ph type="title"/>
          </p:nvPr>
        </p:nvSpPr>
        <p:spPr/>
        <p:txBody>
          <a:bodyPr/>
          <a:lstStyle/>
          <a:p>
            <a:r>
              <a:rPr lang="en-US" dirty="0"/>
              <a:t>Self-Check</a:t>
            </a:r>
          </a:p>
        </p:txBody>
      </p:sp>
      <p:sp>
        <p:nvSpPr>
          <p:cNvPr id="3" name="Textplatzhalter 2">
            <a:extLst>
              <a:ext uri="{FF2B5EF4-FFF2-40B4-BE49-F238E27FC236}">
                <a16:creationId xmlns:a16="http://schemas.microsoft.com/office/drawing/2014/main" id="{292182CC-3204-682C-BA07-5C27EDAB4649}"/>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4" name="Inhaltsplatzhalter 3">
            <a:extLst>
              <a:ext uri="{FF2B5EF4-FFF2-40B4-BE49-F238E27FC236}">
                <a16:creationId xmlns:a16="http://schemas.microsoft.com/office/drawing/2014/main" id="{3CC77428-8ECC-E095-126F-F0FB190493C3}"/>
              </a:ext>
            </a:extLst>
          </p:cNvPr>
          <p:cNvSpPr>
            <a:spLocks noGrp="1"/>
          </p:cNvSpPr>
          <p:nvPr>
            <p:ph sz="quarter" idx="12"/>
          </p:nvPr>
        </p:nvSpPr>
        <p:spPr/>
        <p:txBody>
          <a:bodyPr>
            <a:normAutofit lnSpcReduction="10000"/>
          </a:bodyPr>
          <a:lstStyle/>
          <a:p>
            <a:r>
              <a:rPr lang="en-US" sz="1800" dirty="0">
                <a:effectLst/>
                <a:latin typeface="Trebuchet MS" panose="020B0603020202020204" pitchFamily="34" charset="0"/>
                <a:ea typeface="Aptos" panose="020B0004020202020204" pitchFamily="34" charset="0"/>
                <a:cs typeface="Aptos" panose="020B0004020202020204" pitchFamily="34" charset="0"/>
              </a:rPr>
              <a:t>Try teaching an AI everything you do: We have an “intelligence” here that can access everything, has agents (roles/perspectives), and can cooperate with one another.</a:t>
            </a:r>
          </a:p>
          <a:p>
            <a:pPr lvl="1"/>
            <a:r>
              <a:rPr lang="en-US" sz="1600" i="1" dirty="0">
                <a:solidFill>
                  <a:schemeClr val="tx1">
                    <a:lumMod val="50000"/>
                    <a:lumOff val="50000"/>
                  </a:schemeClr>
                </a:solidFill>
                <a:effectLst/>
                <a:latin typeface="Trebuchet MS" panose="020B0603020202020204" pitchFamily="34" charset="0"/>
                <a:ea typeface="Aptos" panose="020B0004020202020204" pitchFamily="34" charset="0"/>
                <a:cs typeface="Aptos" panose="020B0004020202020204" pitchFamily="34" charset="0"/>
              </a:rPr>
              <a:t>For this thought experiment, let’s assume we have perfect AI</a:t>
            </a:r>
          </a:p>
          <a:p>
            <a:pPr lvl="1"/>
            <a:r>
              <a:rPr lang="en-US" sz="1600" dirty="0">
                <a:effectLst/>
                <a:latin typeface="Trebuchet MS" panose="020B0603020202020204" pitchFamily="34" charset="0"/>
                <a:ea typeface="Aptos" panose="020B0004020202020204" pitchFamily="34" charset="0"/>
                <a:cs typeface="Aptos" panose="020B0004020202020204" pitchFamily="34" charset="0"/>
              </a:rPr>
              <a:t>The ultimate process executer! Even with fuzziness.</a:t>
            </a:r>
            <a:endParaRPr lang="en-US" sz="1600" dirty="0">
              <a:latin typeface="Trebuchet MS" panose="020B0603020202020204" pitchFamily="34" charset="0"/>
              <a:ea typeface="Aptos" panose="020B0004020202020204" pitchFamily="34" charset="0"/>
              <a:cs typeface="Aptos" panose="020B0004020202020204" pitchFamily="34" charset="0"/>
            </a:endParaRPr>
          </a:p>
          <a:p>
            <a:pPr lvl="1"/>
            <a:r>
              <a:rPr lang="en-US" sz="1600" dirty="0">
                <a:effectLst/>
                <a:latin typeface="Trebuchet MS" panose="020B0603020202020204" pitchFamily="34" charset="0"/>
                <a:ea typeface="Aptos" panose="020B0004020202020204" pitchFamily="34" charset="0"/>
                <a:cs typeface="Aptos" panose="020B0004020202020204" pitchFamily="34" charset="0"/>
              </a:rPr>
              <a:t>Requirements agents, architecture agents, design agents, development agents, verification agents,</a:t>
            </a:r>
            <a:br>
              <a:rPr lang="en-US" sz="1600" dirty="0">
                <a:effectLst/>
                <a:latin typeface="Trebuchet MS" panose="020B0603020202020204" pitchFamily="34" charset="0"/>
                <a:ea typeface="Aptos" panose="020B0004020202020204" pitchFamily="34" charset="0"/>
                <a:cs typeface="Aptos" panose="020B0004020202020204" pitchFamily="34" charset="0"/>
              </a:rPr>
            </a:br>
            <a:r>
              <a:rPr lang="en-US" sz="1600" dirty="0">
                <a:effectLst/>
                <a:latin typeface="Trebuchet MS" panose="020B0603020202020204" pitchFamily="34" charset="0"/>
                <a:ea typeface="Aptos" panose="020B0004020202020204" pitchFamily="34" charset="0"/>
                <a:cs typeface="Aptos" panose="020B0004020202020204" pitchFamily="34" charset="0"/>
              </a:rPr>
              <a:t>validation agents, …</a:t>
            </a:r>
          </a:p>
          <a:p>
            <a:pPr lvl="1"/>
            <a:endParaRPr lang="en-US" sz="1600" dirty="0">
              <a:latin typeface="Trebuchet MS" panose="020B0603020202020204" pitchFamily="34" charset="0"/>
              <a:ea typeface="Aptos" panose="020B0004020202020204" pitchFamily="34" charset="0"/>
              <a:cs typeface="Aptos" panose="020B0004020202020204" pitchFamily="34" charset="0"/>
            </a:endParaRPr>
          </a:p>
          <a:p>
            <a:r>
              <a:rPr lang="en-US" sz="1800" dirty="0">
                <a:effectLst/>
                <a:latin typeface="Trebuchet MS" panose="020B0603020202020204" pitchFamily="34" charset="0"/>
                <a:ea typeface="Aptos" panose="020B0004020202020204" pitchFamily="34" charset="0"/>
                <a:cs typeface="Aptos" panose="020B0004020202020204" pitchFamily="34" charset="0"/>
              </a:rPr>
              <a:t>Approach:</a:t>
            </a:r>
          </a:p>
          <a:p>
            <a:pPr lvl="1"/>
            <a:r>
              <a:rPr lang="en-US" sz="1600" dirty="0">
                <a:latin typeface="Trebuchet MS" panose="020B0603020202020204" pitchFamily="34" charset="0"/>
                <a:ea typeface="Aptos" panose="020B0004020202020204" pitchFamily="34" charset="0"/>
                <a:cs typeface="Aptos" panose="020B0004020202020204" pitchFamily="34" charset="0"/>
              </a:rPr>
              <a:t>“</a:t>
            </a:r>
            <a:r>
              <a:rPr lang="en-US" sz="1600" dirty="0">
                <a:effectLst/>
                <a:latin typeface="Trebuchet MS" panose="020B0603020202020204" pitchFamily="34" charset="0"/>
                <a:ea typeface="Aptos" panose="020B0004020202020204" pitchFamily="34" charset="0"/>
                <a:cs typeface="Aptos" panose="020B0004020202020204" pitchFamily="34" charset="0"/>
              </a:rPr>
              <a:t>Write the Code according to specification/test cases.”</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lvl="1"/>
            <a:r>
              <a:rPr lang="en-US" sz="1600" dirty="0">
                <a:effectLst/>
                <a:latin typeface="Trebuchet MS" panose="020B0603020202020204" pitchFamily="34" charset="0"/>
                <a:ea typeface="Aptos" panose="020B0004020202020204" pitchFamily="34" charset="0"/>
                <a:cs typeface="Aptos" panose="020B0004020202020204" pitchFamily="34" charset="0"/>
              </a:rPr>
              <a:t>“Make sure you have an </a:t>
            </a:r>
            <a:r>
              <a:rPr lang="en-US" sz="1600" dirty="0" err="1">
                <a:effectLst/>
                <a:latin typeface="Trebuchet MS" panose="020B0603020202020204" pitchFamily="34" charset="0"/>
                <a:ea typeface="Aptos" panose="020B0004020202020204" pitchFamily="34" charset="0"/>
                <a:cs typeface="Aptos" panose="020B0004020202020204" pitchFamily="34" charset="0"/>
              </a:rPr>
              <a:t>xyz</a:t>
            </a:r>
            <a:r>
              <a:rPr lang="en-US" sz="1600" dirty="0">
                <a:effectLst/>
                <a:latin typeface="Trebuchet MS" panose="020B0603020202020204" pitchFamily="34" charset="0"/>
                <a:ea typeface="Aptos" panose="020B0004020202020204" pitchFamily="34" charset="0"/>
                <a:cs typeface="Aptos" panose="020B0004020202020204" pitchFamily="34" charset="0"/>
              </a:rPr>
              <a:t>-Coverage of x%.”</a:t>
            </a:r>
          </a:p>
          <a:p>
            <a:pPr lvl="1"/>
            <a:r>
              <a:rPr lang="en-US" sz="1600" dirty="0">
                <a:effectLst/>
                <a:latin typeface="Trebuchet MS" panose="020B0603020202020204" pitchFamily="34" charset="0"/>
                <a:ea typeface="Aptos" panose="020B0004020202020204" pitchFamily="34" charset="0"/>
                <a:cs typeface="Aptos" panose="020B0004020202020204" pitchFamily="34" charset="0"/>
              </a:rPr>
              <a:t>“Create test cases for specification/requirements, with a full functional coverage. (Find all objects, states, relations.)”</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lvl="1"/>
            <a:r>
              <a:rPr lang="en-US" sz="1600" dirty="0">
                <a:effectLst/>
                <a:latin typeface="Trebuchet MS" panose="020B0603020202020204" pitchFamily="34" charset="0"/>
                <a:ea typeface="Aptos" panose="020B0004020202020204" pitchFamily="34" charset="0"/>
                <a:cs typeface="Aptos" panose="020B0004020202020204" pitchFamily="34" charset="0"/>
              </a:rPr>
              <a:t>...</a:t>
            </a:r>
            <a:endParaRPr lang="en-US" sz="1600" dirty="0">
              <a:latin typeface="Aptos" panose="020B0004020202020204" pitchFamily="34" charset="0"/>
              <a:ea typeface="Aptos" panose="020B0004020202020204" pitchFamily="34" charset="0"/>
              <a:cs typeface="Aptos" panose="020B0004020202020204" pitchFamily="34" charset="0"/>
            </a:endParaRPr>
          </a:p>
          <a:p>
            <a:r>
              <a:rPr lang="en-US" sz="2000" dirty="0">
                <a:effectLst/>
                <a:latin typeface="Trebuchet MS" panose="020B0603020202020204" pitchFamily="34" charset="0"/>
                <a:ea typeface="Aptos" panose="020B0004020202020204" pitchFamily="34" charset="0"/>
                <a:cs typeface="Aptos" panose="020B0004020202020204" pitchFamily="34" charset="0"/>
              </a:rPr>
              <a:t>You have someone who is not lazy, but will do everything it's told! Again and again.</a:t>
            </a:r>
            <a:endParaRPr lang="en-US" sz="2000" dirty="0">
              <a:effectLst/>
              <a:latin typeface="Aptos" panose="020B0004020202020204" pitchFamily="34" charset="0"/>
              <a:ea typeface="Aptos" panose="020B0004020202020204" pitchFamily="34" charset="0"/>
              <a:cs typeface="Aptos" panose="020B0004020202020204" pitchFamily="34" charset="0"/>
            </a:endParaRPr>
          </a:p>
          <a:p>
            <a:endParaRPr lang="en-US" dirty="0">
              <a:effectLst/>
              <a:latin typeface="Aptos" panose="020B0004020202020204" pitchFamily="34" charset="0"/>
              <a:ea typeface="Aptos" panose="020B0004020202020204" pitchFamily="34" charset="0"/>
              <a:cs typeface="Aptos" panose="020B0004020202020204" pitchFamily="34" charset="0"/>
            </a:endParaRPr>
          </a:p>
          <a:p>
            <a:r>
              <a:rPr lang="en-US" sz="2600" dirty="0">
                <a:effectLst/>
                <a:latin typeface="Trebuchet MS" panose="020B0603020202020204" pitchFamily="34" charset="0"/>
                <a:ea typeface="Aptos" panose="020B0004020202020204" pitchFamily="34" charset="0"/>
                <a:cs typeface="Aptos" panose="020B0004020202020204" pitchFamily="34" charset="0"/>
              </a:rPr>
              <a:t>When you have done all that, </a:t>
            </a:r>
            <a:r>
              <a:rPr lang="en-US" sz="2600" b="1" dirty="0">
                <a:solidFill>
                  <a:schemeClr val="accent1"/>
                </a:solidFill>
                <a:effectLst/>
                <a:latin typeface="Trebuchet MS" panose="020B0603020202020204" pitchFamily="34" charset="0"/>
                <a:ea typeface="Aptos" panose="020B0004020202020204" pitchFamily="34" charset="0"/>
                <a:cs typeface="Aptos" panose="020B0004020202020204" pitchFamily="34" charset="0"/>
              </a:rPr>
              <a:t>how much of your work is covered?</a:t>
            </a:r>
            <a:br>
              <a:rPr lang="en-US" sz="2600" b="1" dirty="0">
                <a:solidFill>
                  <a:schemeClr val="accent1"/>
                </a:solidFill>
                <a:effectLst/>
                <a:latin typeface="Trebuchet MS" panose="020B0603020202020204" pitchFamily="34" charset="0"/>
                <a:ea typeface="Aptos" panose="020B0004020202020204" pitchFamily="34" charset="0"/>
                <a:cs typeface="Aptos" panose="020B0004020202020204" pitchFamily="34" charset="0"/>
              </a:rPr>
            </a:br>
            <a:r>
              <a:rPr lang="en-US" sz="2600" b="1" dirty="0">
                <a:solidFill>
                  <a:schemeClr val="accent1"/>
                </a:solidFill>
                <a:effectLst/>
                <a:latin typeface="Trebuchet MS" panose="020B0603020202020204" pitchFamily="34" charset="0"/>
                <a:ea typeface="Aptos" panose="020B0004020202020204" pitchFamily="34" charset="0"/>
                <a:cs typeface="Aptos" panose="020B0004020202020204" pitchFamily="34" charset="0"/>
              </a:rPr>
              <a:t>(in % or </a:t>
            </a:r>
            <a:r>
              <a:rPr lang="en-US" sz="2600" b="1" dirty="0" err="1">
                <a:solidFill>
                  <a:schemeClr val="accent1"/>
                </a:solidFill>
                <a:effectLst/>
                <a:latin typeface="Trebuchet MS" panose="020B0603020202020204" pitchFamily="34" charset="0"/>
                <a:ea typeface="Aptos" panose="020B0004020202020204" pitchFamily="34" charset="0"/>
                <a:cs typeface="Aptos" panose="020B0004020202020204" pitchFamily="34" charset="0"/>
              </a:rPr>
              <a:t>ph</a:t>
            </a:r>
            <a:r>
              <a:rPr lang="en-US" sz="2600" b="1" dirty="0">
                <a:solidFill>
                  <a:schemeClr val="accent1"/>
                </a:solidFill>
                <a:effectLst/>
                <a:latin typeface="Trebuchet MS" panose="020B0603020202020204" pitchFamily="34" charset="0"/>
                <a:ea typeface="Aptos" panose="020B0004020202020204" pitchFamily="34" charset="0"/>
                <a:cs typeface="Aptos" panose="020B0004020202020204" pitchFamily="34" charset="0"/>
              </a:rPr>
              <a:t>/day)</a:t>
            </a:r>
            <a:endParaRPr lang="en-US" sz="2600" b="1" dirty="0">
              <a:solidFill>
                <a:schemeClr val="accent1"/>
              </a:solidFill>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6962680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037B0F-0BE0-A1F2-685F-A65080B363B4}"/>
              </a:ext>
            </a:extLst>
          </p:cNvPr>
          <p:cNvSpPr>
            <a:spLocks noGrp="1"/>
          </p:cNvSpPr>
          <p:nvPr>
            <p:ph type="title"/>
          </p:nvPr>
        </p:nvSpPr>
        <p:spPr/>
        <p:txBody>
          <a:bodyPr/>
          <a:lstStyle/>
          <a:p>
            <a:r>
              <a:rPr lang="en-US" dirty="0"/>
              <a:t>Self-Check</a:t>
            </a:r>
          </a:p>
        </p:txBody>
      </p:sp>
      <p:sp>
        <p:nvSpPr>
          <p:cNvPr id="3" name="Textplatzhalter 2">
            <a:extLst>
              <a:ext uri="{FF2B5EF4-FFF2-40B4-BE49-F238E27FC236}">
                <a16:creationId xmlns:a16="http://schemas.microsoft.com/office/drawing/2014/main" id="{292182CC-3204-682C-BA07-5C27EDAB4649}"/>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4" name="Inhaltsplatzhalter 3">
            <a:extLst>
              <a:ext uri="{FF2B5EF4-FFF2-40B4-BE49-F238E27FC236}">
                <a16:creationId xmlns:a16="http://schemas.microsoft.com/office/drawing/2014/main" id="{3CC77428-8ECC-E095-126F-F0FB190493C3}"/>
              </a:ext>
            </a:extLst>
          </p:cNvPr>
          <p:cNvSpPr>
            <a:spLocks noGrp="1"/>
          </p:cNvSpPr>
          <p:nvPr>
            <p:ph sz="quarter" idx="12"/>
          </p:nvPr>
        </p:nvSpPr>
        <p:spPr/>
        <p:txBody>
          <a:bodyPr>
            <a:normAutofit/>
          </a:bodyPr>
          <a:lstStyle/>
          <a:p>
            <a:pPr marL="0" indent="0" algn="ctr">
              <a:buNone/>
            </a:pPr>
            <a:endParaRPr lang="en-US" sz="2600" b="1" dirty="0">
              <a:solidFill>
                <a:schemeClr val="accent1"/>
              </a:solidFill>
              <a:effectLst/>
              <a:latin typeface="Aptos" panose="020B0004020202020204" pitchFamily="34" charset="0"/>
              <a:ea typeface="Aptos" panose="020B0004020202020204" pitchFamily="34" charset="0"/>
              <a:cs typeface="Aptos" panose="020B0004020202020204" pitchFamily="34" charset="0"/>
            </a:endParaRPr>
          </a:p>
          <a:p>
            <a:pPr marL="0" indent="0" algn="ctr">
              <a:buNone/>
            </a:pPr>
            <a:endParaRPr lang="en-US" sz="2600" b="1" dirty="0">
              <a:solidFill>
                <a:schemeClr val="accent1"/>
              </a:solidFill>
              <a:latin typeface="Aptos" panose="020B0004020202020204" pitchFamily="34" charset="0"/>
              <a:ea typeface="Aptos" panose="020B0004020202020204" pitchFamily="34" charset="0"/>
              <a:cs typeface="Aptos" panose="020B0004020202020204" pitchFamily="34" charset="0"/>
            </a:endParaRPr>
          </a:p>
          <a:p>
            <a:pPr marL="0" indent="0" algn="ctr">
              <a:buNone/>
            </a:pPr>
            <a:endParaRPr lang="en-US" sz="2600" b="1" dirty="0">
              <a:solidFill>
                <a:schemeClr val="accent1"/>
              </a:solidFill>
              <a:effectLst/>
              <a:latin typeface="Aptos" panose="020B0004020202020204" pitchFamily="34" charset="0"/>
              <a:ea typeface="Aptos" panose="020B0004020202020204" pitchFamily="34" charset="0"/>
              <a:cs typeface="Aptos" panose="020B0004020202020204" pitchFamily="34" charset="0"/>
            </a:endParaRPr>
          </a:p>
          <a:p>
            <a:pPr marL="0" indent="0" algn="ctr">
              <a:buNone/>
            </a:pPr>
            <a:r>
              <a:rPr lang="en-US" sz="4400" dirty="0">
                <a:ea typeface="Aptos" panose="020B0004020202020204" pitchFamily="34" charset="0"/>
                <a:cs typeface="Aptos" panose="020B0004020202020204" pitchFamily="34" charset="0"/>
              </a:rPr>
              <a:t>If you can put it into a </a:t>
            </a:r>
            <a:r>
              <a:rPr lang="en-US" sz="4400" b="1" dirty="0">
                <a:solidFill>
                  <a:schemeClr val="accent1"/>
                </a:solidFill>
                <a:ea typeface="Aptos" panose="020B0004020202020204" pitchFamily="34" charset="0"/>
                <a:cs typeface="Aptos" panose="020B0004020202020204" pitchFamily="34" charset="0"/>
              </a:rPr>
              <a:t>process</a:t>
            </a:r>
            <a:r>
              <a:rPr lang="en-US" sz="4400" dirty="0">
                <a:ea typeface="Aptos" panose="020B0004020202020204" pitchFamily="34" charset="0"/>
                <a:cs typeface="Aptos" panose="020B0004020202020204" pitchFamily="34" charset="0"/>
              </a:rPr>
              <a:t>, </a:t>
            </a:r>
            <a:r>
              <a:rPr lang="en-US" sz="4400" b="1" dirty="0">
                <a:solidFill>
                  <a:schemeClr val="accent1"/>
                </a:solidFill>
                <a:ea typeface="Aptos" panose="020B0004020202020204" pitchFamily="34" charset="0"/>
                <a:cs typeface="Aptos" panose="020B0004020202020204" pitchFamily="34" charset="0"/>
              </a:rPr>
              <a:t>AI</a:t>
            </a:r>
            <a:r>
              <a:rPr lang="en-US" sz="4400" dirty="0">
                <a:ea typeface="Aptos" panose="020B0004020202020204" pitchFamily="34" charset="0"/>
                <a:cs typeface="Aptos" panose="020B0004020202020204" pitchFamily="34" charset="0"/>
              </a:rPr>
              <a:t> will be happy </a:t>
            </a:r>
            <a:r>
              <a:rPr lang="en-US" sz="4400" b="1" dirty="0">
                <a:solidFill>
                  <a:schemeClr val="accent1"/>
                </a:solidFill>
                <a:ea typeface="Aptos" panose="020B0004020202020204" pitchFamily="34" charset="0"/>
                <a:cs typeface="Aptos" panose="020B0004020202020204" pitchFamily="34" charset="0"/>
              </a:rPr>
              <a:t>doing it </a:t>
            </a:r>
            <a:r>
              <a:rPr lang="en-US" sz="4400" dirty="0">
                <a:ea typeface="Aptos" panose="020B0004020202020204" pitchFamily="34" charset="0"/>
                <a:cs typeface="Aptos" panose="020B0004020202020204" pitchFamily="34" charset="0"/>
              </a:rPr>
              <a:t>for you.</a:t>
            </a:r>
            <a:endParaRPr lang="en-US" sz="4400" dirty="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0093844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9C875D8-DDDA-3F41-6F30-BA1E237BB82A}"/>
              </a:ext>
            </a:extLst>
          </p:cNvPr>
          <p:cNvSpPr>
            <a:spLocks noGrp="1"/>
          </p:cNvSpPr>
          <p:nvPr>
            <p:ph type="title"/>
          </p:nvPr>
        </p:nvSpPr>
        <p:spPr/>
        <p:txBody>
          <a:bodyPr/>
          <a:lstStyle/>
          <a:p>
            <a:endParaRPr lang="en-US" dirty="0"/>
          </a:p>
        </p:txBody>
      </p:sp>
      <p:sp>
        <p:nvSpPr>
          <p:cNvPr id="7" name="Textplatzhalter 6">
            <a:extLst>
              <a:ext uri="{FF2B5EF4-FFF2-40B4-BE49-F238E27FC236}">
                <a16:creationId xmlns:a16="http://schemas.microsoft.com/office/drawing/2014/main" id="{8906A419-B60E-6223-82A2-4636DC4EEE75}"/>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6" name="Inhaltsplatzhalter 5">
            <a:extLst>
              <a:ext uri="{FF2B5EF4-FFF2-40B4-BE49-F238E27FC236}">
                <a16:creationId xmlns:a16="http://schemas.microsoft.com/office/drawing/2014/main" id="{A7F7330A-0142-6770-7BA1-CE7BBB7A49C8}"/>
              </a:ext>
            </a:extLst>
          </p:cNvPr>
          <p:cNvSpPr>
            <a:spLocks noGrp="1"/>
          </p:cNvSpPr>
          <p:nvPr>
            <p:ph sz="quarter" idx="12"/>
          </p:nvPr>
        </p:nvSpPr>
        <p:spPr/>
        <p:txBody>
          <a:bodyPr/>
          <a:lstStyle/>
          <a:p>
            <a:pPr marL="0" indent="0" algn="ctr">
              <a:buNone/>
            </a:pPr>
            <a:endParaRPr lang="en-US" dirty="0"/>
          </a:p>
          <a:p>
            <a:pPr marL="0" indent="0" algn="ctr">
              <a:buNone/>
            </a:pPr>
            <a:endParaRPr lang="en-US" dirty="0"/>
          </a:p>
          <a:p>
            <a:pPr marL="0" indent="0" algn="ctr">
              <a:buNone/>
            </a:pPr>
            <a:r>
              <a:rPr lang="en-US" sz="3600" dirty="0"/>
              <a:t>The </a:t>
            </a:r>
            <a:r>
              <a:rPr lang="en-US" sz="3600" b="1" dirty="0">
                <a:solidFill>
                  <a:schemeClr val="tx1">
                    <a:lumMod val="50000"/>
                    <a:lumOff val="50000"/>
                  </a:schemeClr>
                </a:solidFill>
              </a:rPr>
              <a:t>honest truth </a:t>
            </a:r>
            <a:r>
              <a:rPr lang="en-US" sz="3600" dirty="0"/>
              <a:t>is that it’s only a </a:t>
            </a:r>
            <a:r>
              <a:rPr lang="en-US" sz="3600" b="1" dirty="0">
                <a:solidFill>
                  <a:schemeClr val="tx1">
                    <a:lumMod val="50000"/>
                    <a:lumOff val="50000"/>
                  </a:schemeClr>
                </a:solidFill>
              </a:rPr>
              <a:t>matter of time</a:t>
            </a:r>
            <a:r>
              <a:rPr lang="en-US" sz="3600" dirty="0"/>
              <a:t>, until </a:t>
            </a:r>
            <a:r>
              <a:rPr lang="en-US" sz="3600" b="1" dirty="0">
                <a:solidFill>
                  <a:schemeClr val="accent1"/>
                </a:solidFill>
              </a:rPr>
              <a:t>human work force </a:t>
            </a:r>
            <a:r>
              <a:rPr lang="en-US" sz="3600" dirty="0"/>
              <a:t>– as we know it – </a:t>
            </a:r>
            <a:r>
              <a:rPr lang="en-US" sz="3600" b="1" dirty="0">
                <a:solidFill>
                  <a:schemeClr val="accent1"/>
                </a:solidFill>
              </a:rPr>
              <a:t>is  not needed anymore</a:t>
            </a:r>
            <a:r>
              <a:rPr lang="en-US" sz="3600" dirty="0"/>
              <a:t>.</a:t>
            </a:r>
          </a:p>
          <a:p>
            <a:pPr marL="0" indent="0" algn="ctr">
              <a:buNone/>
            </a:pPr>
            <a:r>
              <a:rPr lang="en-US" sz="3600" dirty="0"/>
              <a:t>It will happen. Maybe in 3 years or in 15.</a:t>
            </a:r>
          </a:p>
          <a:p>
            <a:pPr marL="0" indent="0" algn="ctr">
              <a:buNone/>
            </a:pPr>
            <a:endParaRPr lang="en-US" sz="3600" dirty="0"/>
          </a:p>
          <a:p>
            <a:pPr marL="0" indent="0" algn="ctr">
              <a:buNone/>
            </a:pPr>
            <a:r>
              <a:rPr lang="en-US" sz="2400" i="1" dirty="0">
                <a:solidFill>
                  <a:schemeClr val="tx1">
                    <a:lumMod val="50000"/>
                    <a:lumOff val="50000"/>
                  </a:schemeClr>
                </a:solidFill>
              </a:rPr>
              <a:t>Compared to prior industrial revolutions, we are on a meta level.</a:t>
            </a:r>
          </a:p>
        </p:txBody>
      </p:sp>
    </p:spTree>
    <p:extLst>
      <p:ext uri="{BB962C8B-B14F-4D97-AF65-F5344CB8AC3E}">
        <p14:creationId xmlns:p14="http://schemas.microsoft.com/office/powerpoint/2010/main" val="3495142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A7802F-C869-AFED-A4A0-89587091BDF8}"/>
              </a:ext>
            </a:extLst>
          </p:cNvPr>
          <p:cNvSpPr>
            <a:spLocks noGrp="1"/>
          </p:cNvSpPr>
          <p:nvPr>
            <p:ph type="title"/>
          </p:nvPr>
        </p:nvSpPr>
        <p:spPr/>
        <p:txBody>
          <a:bodyPr/>
          <a:lstStyle/>
          <a:p>
            <a:r>
              <a:rPr lang="en-US" dirty="0"/>
              <a:t>Why predictions are so difficult … and easy ...</a:t>
            </a:r>
          </a:p>
        </p:txBody>
      </p:sp>
      <p:sp>
        <p:nvSpPr>
          <p:cNvPr id="3" name="Textplatzhalter 2">
            <a:extLst>
              <a:ext uri="{FF2B5EF4-FFF2-40B4-BE49-F238E27FC236}">
                <a16:creationId xmlns:a16="http://schemas.microsoft.com/office/drawing/2014/main" id="{84781331-6920-6474-BC2E-BDA0F5DDEAE6}"/>
              </a:ext>
            </a:extLst>
          </p:cNvPr>
          <p:cNvSpPr>
            <a:spLocks noGrp="1"/>
          </p:cNvSpPr>
          <p:nvPr>
            <p:ph type="body" sz="quarter" idx="16"/>
          </p:nvPr>
        </p:nvSpPr>
        <p:spPr/>
        <p:txBody>
          <a:bodyPr/>
          <a:lstStyle/>
          <a:p>
            <a:r>
              <a:rPr lang="en-US" dirty="0"/>
              <a:t>Warm-up</a:t>
            </a:r>
          </a:p>
        </p:txBody>
      </p:sp>
      <p:pic>
        <p:nvPicPr>
          <p:cNvPr id="6" name="Grafik 5">
            <a:extLst>
              <a:ext uri="{FF2B5EF4-FFF2-40B4-BE49-F238E27FC236}">
                <a16:creationId xmlns:a16="http://schemas.microsoft.com/office/drawing/2014/main" id="{163E958C-0E6F-7BC8-A36B-CE22C3DF86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460" y="1431875"/>
            <a:ext cx="9054662" cy="5265597"/>
          </a:xfrm>
          <a:prstGeom prst="rect">
            <a:avLst/>
          </a:prstGeom>
        </p:spPr>
      </p:pic>
    </p:spTree>
    <p:extLst>
      <p:ext uri="{BB962C8B-B14F-4D97-AF65-F5344CB8AC3E}">
        <p14:creationId xmlns:p14="http://schemas.microsoft.com/office/powerpoint/2010/main" val="3417504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9C875D8-DDDA-3F41-6F30-BA1E237BB82A}"/>
              </a:ext>
            </a:extLst>
          </p:cNvPr>
          <p:cNvSpPr>
            <a:spLocks noGrp="1"/>
          </p:cNvSpPr>
          <p:nvPr>
            <p:ph type="title"/>
          </p:nvPr>
        </p:nvSpPr>
        <p:spPr/>
        <p:txBody>
          <a:bodyPr/>
          <a:lstStyle/>
          <a:p>
            <a:endParaRPr lang="en-US" dirty="0"/>
          </a:p>
        </p:txBody>
      </p:sp>
      <p:sp>
        <p:nvSpPr>
          <p:cNvPr id="7" name="Textplatzhalter 6">
            <a:extLst>
              <a:ext uri="{FF2B5EF4-FFF2-40B4-BE49-F238E27FC236}">
                <a16:creationId xmlns:a16="http://schemas.microsoft.com/office/drawing/2014/main" id="{8906A419-B60E-6223-82A2-4636DC4EEE75}"/>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6" name="Inhaltsplatzhalter 5">
            <a:extLst>
              <a:ext uri="{FF2B5EF4-FFF2-40B4-BE49-F238E27FC236}">
                <a16:creationId xmlns:a16="http://schemas.microsoft.com/office/drawing/2014/main" id="{A7F7330A-0142-6770-7BA1-CE7BBB7A49C8}"/>
              </a:ext>
            </a:extLst>
          </p:cNvPr>
          <p:cNvSpPr>
            <a:spLocks noGrp="1"/>
          </p:cNvSpPr>
          <p:nvPr>
            <p:ph sz="quarter" idx="12"/>
          </p:nvPr>
        </p:nvSpPr>
        <p:spPr/>
        <p:txBody>
          <a:bodyPr/>
          <a:lstStyle/>
          <a:p>
            <a:pPr marL="0" indent="0" algn="ctr">
              <a:buNone/>
            </a:pPr>
            <a:endParaRPr lang="en-US" sz="1200" dirty="0"/>
          </a:p>
          <a:p>
            <a:pPr marL="0" indent="0" algn="ctr">
              <a:buNone/>
            </a:pPr>
            <a:endParaRPr lang="en-US" sz="1200" dirty="0"/>
          </a:p>
          <a:p>
            <a:pPr marL="0" indent="0" algn="ctr">
              <a:buNone/>
            </a:pPr>
            <a:endParaRPr lang="en-US" sz="1200" dirty="0"/>
          </a:p>
          <a:p>
            <a:pPr marL="0" indent="0" algn="ctr">
              <a:buNone/>
            </a:pPr>
            <a:endParaRPr lang="en-US" dirty="0"/>
          </a:p>
          <a:p>
            <a:pPr marL="0" indent="0" algn="ctr">
              <a:buNone/>
            </a:pPr>
            <a:r>
              <a:rPr lang="en-US" sz="8000" b="1" dirty="0">
                <a:solidFill>
                  <a:schemeClr val="tx1">
                    <a:lumMod val="50000"/>
                    <a:lumOff val="50000"/>
                  </a:schemeClr>
                </a:solidFill>
              </a:rPr>
              <a:t>But…</a:t>
            </a:r>
          </a:p>
          <a:p>
            <a:pPr marL="0" indent="0" algn="ctr">
              <a:buNone/>
            </a:pPr>
            <a:endParaRPr lang="en-US" sz="3600" dirty="0"/>
          </a:p>
          <a:p>
            <a:pPr marL="0" indent="0" algn="ctr">
              <a:buNone/>
            </a:pPr>
            <a:r>
              <a:rPr lang="en-US" sz="2400" i="1" dirty="0">
                <a:solidFill>
                  <a:schemeClr val="tx1">
                    <a:lumMod val="50000"/>
                    <a:lumOff val="50000"/>
                  </a:schemeClr>
                </a:solidFill>
              </a:rPr>
              <a:t>Let’s switch perspective and look closer.</a:t>
            </a:r>
          </a:p>
        </p:txBody>
      </p:sp>
    </p:spTree>
    <p:extLst>
      <p:ext uri="{BB962C8B-B14F-4D97-AF65-F5344CB8AC3E}">
        <p14:creationId xmlns:p14="http://schemas.microsoft.com/office/powerpoint/2010/main" val="3172897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EE04143-0814-9F9F-D12D-C5A3D2818E20}"/>
              </a:ext>
            </a:extLst>
          </p:cNvPr>
          <p:cNvSpPr>
            <a:spLocks noGrp="1"/>
          </p:cNvSpPr>
          <p:nvPr>
            <p:ph type="title"/>
          </p:nvPr>
        </p:nvSpPr>
        <p:spPr/>
        <p:txBody>
          <a:bodyPr/>
          <a:lstStyle/>
          <a:p>
            <a:endParaRPr lang="en-US"/>
          </a:p>
        </p:txBody>
      </p:sp>
      <p:sp>
        <p:nvSpPr>
          <p:cNvPr id="6" name="Textplatzhalter 5">
            <a:extLst>
              <a:ext uri="{FF2B5EF4-FFF2-40B4-BE49-F238E27FC236}">
                <a16:creationId xmlns:a16="http://schemas.microsoft.com/office/drawing/2014/main" id="{195C5987-DED0-841A-52F0-47776CA3BAA0}"/>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4" name="Inhaltsplatzhalter 3">
            <a:extLst>
              <a:ext uri="{FF2B5EF4-FFF2-40B4-BE49-F238E27FC236}">
                <a16:creationId xmlns:a16="http://schemas.microsoft.com/office/drawing/2014/main" id="{CFBE25FF-11E7-64B6-40EE-A76003BA8D86}"/>
              </a:ext>
            </a:extLst>
          </p:cNvPr>
          <p:cNvSpPr>
            <a:spLocks noGrp="1"/>
          </p:cNvSpPr>
          <p:nvPr>
            <p:ph sz="quarter" idx="12"/>
          </p:nvPr>
        </p:nvSpPr>
        <p:spPr/>
        <p:txBody>
          <a:bodyPr/>
          <a:lstStyle/>
          <a:p>
            <a:pPr marL="0" indent="0" algn="ctr">
              <a:buNone/>
            </a:pPr>
            <a:endParaRPr lang="en-US" sz="1200" dirty="0"/>
          </a:p>
          <a:p>
            <a:pPr marL="0" indent="0" algn="ctr">
              <a:buNone/>
            </a:pPr>
            <a:r>
              <a:rPr lang="en-US" sz="4800" b="1" dirty="0">
                <a:solidFill>
                  <a:schemeClr val="accent1"/>
                </a:solidFill>
              </a:rPr>
              <a:t>Robots</a:t>
            </a:r>
            <a:r>
              <a:rPr lang="en-US" sz="4800" dirty="0"/>
              <a:t> have never taken a </a:t>
            </a:r>
            <a:r>
              <a:rPr lang="en-US" sz="4800" b="1" dirty="0">
                <a:solidFill>
                  <a:schemeClr val="accent1"/>
                </a:solidFill>
              </a:rPr>
              <a:t>job</a:t>
            </a:r>
            <a:br>
              <a:rPr lang="en-US" sz="4800" dirty="0"/>
            </a:br>
            <a:r>
              <a:rPr lang="en-US" sz="4800" dirty="0"/>
              <a:t>away from </a:t>
            </a:r>
            <a:r>
              <a:rPr lang="en-US" sz="4800" b="1" dirty="0">
                <a:solidFill>
                  <a:schemeClr val="accent2"/>
                </a:solidFill>
              </a:rPr>
              <a:t>humans</a:t>
            </a:r>
            <a:r>
              <a:rPr lang="en-US" sz="4800" dirty="0"/>
              <a:t>.</a:t>
            </a:r>
          </a:p>
          <a:p>
            <a:pPr marL="0" indent="0" algn="ctr">
              <a:buNone/>
            </a:pPr>
            <a:r>
              <a:rPr lang="en-US" sz="3600" i="1" dirty="0"/>
              <a:t>From the very beginning, those </a:t>
            </a:r>
            <a:r>
              <a:rPr lang="en-US" sz="3600" b="1" i="1" dirty="0">
                <a:solidFill>
                  <a:schemeClr val="accent1"/>
                </a:solidFill>
              </a:rPr>
              <a:t>jobs</a:t>
            </a:r>
            <a:r>
              <a:rPr lang="en-US" sz="3600" i="1" dirty="0"/>
              <a:t> were </a:t>
            </a:r>
            <a:r>
              <a:rPr lang="en-US" sz="3600" b="1" i="1" dirty="0">
                <a:solidFill>
                  <a:schemeClr val="accent1"/>
                </a:solidFill>
              </a:rPr>
              <a:t>intended</a:t>
            </a:r>
            <a:r>
              <a:rPr lang="en-US" sz="3600" i="1" dirty="0"/>
              <a:t> for </a:t>
            </a:r>
            <a:r>
              <a:rPr lang="en-US" sz="3600" b="1" i="1" dirty="0">
                <a:solidFill>
                  <a:schemeClr val="accent1"/>
                </a:solidFill>
              </a:rPr>
              <a:t>robots</a:t>
            </a:r>
            <a:r>
              <a:rPr lang="en-US" sz="3600" i="1" dirty="0"/>
              <a:t>.</a:t>
            </a:r>
          </a:p>
          <a:p>
            <a:pPr marL="0" indent="0" algn="ctr">
              <a:buNone/>
            </a:pPr>
            <a:r>
              <a:rPr lang="en-US" sz="3600" i="1" dirty="0"/>
              <a:t>But since robots didn’t exist back then, </a:t>
            </a:r>
            <a:r>
              <a:rPr lang="en-US" sz="3600" b="1" i="1" dirty="0">
                <a:solidFill>
                  <a:schemeClr val="accent2"/>
                </a:solidFill>
              </a:rPr>
              <a:t>humans</a:t>
            </a:r>
            <a:r>
              <a:rPr lang="en-US" sz="3600" i="1" dirty="0"/>
              <a:t> were </a:t>
            </a:r>
            <a:r>
              <a:rPr lang="en-US" sz="3600" b="1" i="1" dirty="0">
                <a:solidFill>
                  <a:schemeClr val="accent1"/>
                </a:solidFill>
              </a:rPr>
              <a:t>used</a:t>
            </a:r>
            <a:r>
              <a:rPr lang="en-US" sz="3600" i="1" dirty="0"/>
              <a:t> as a </a:t>
            </a:r>
            <a:r>
              <a:rPr lang="en-US" sz="3600" b="1" i="1" dirty="0">
                <a:solidFill>
                  <a:schemeClr val="accent1"/>
                </a:solidFill>
              </a:rPr>
              <a:t>substitute</a:t>
            </a:r>
            <a:r>
              <a:rPr lang="en-US" sz="3600" i="1" dirty="0"/>
              <a:t>.</a:t>
            </a:r>
          </a:p>
          <a:p>
            <a:pPr marL="0" indent="0" algn="ctr">
              <a:buNone/>
            </a:pPr>
            <a:endParaRPr lang="en-US" dirty="0"/>
          </a:p>
        </p:txBody>
      </p:sp>
    </p:spTree>
    <p:extLst>
      <p:ext uri="{BB962C8B-B14F-4D97-AF65-F5344CB8AC3E}">
        <p14:creationId xmlns:p14="http://schemas.microsoft.com/office/powerpoint/2010/main" val="1113619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037B0F-0BE0-A1F2-685F-A65080B363B4}"/>
              </a:ext>
            </a:extLst>
          </p:cNvPr>
          <p:cNvSpPr>
            <a:spLocks noGrp="1"/>
          </p:cNvSpPr>
          <p:nvPr>
            <p:ph type="title"/>
          </p:nvPr>
        </p:nvSpPr>
        <p:spPr/>
        <p:txBody>
          <a:bodyPr/>
          <a:lstStyle/>
          <a:p>
            <a:r>
              <a:rPr lang="en-US" dirty="0"/>
              <a:t>Self-Check</a:t>
            </a:r>
          </a:p>
        </p:txBody>
      </p:sp>
      <p:sp>
        <p:nvSpPr>
          <p:cNvPr id="3" name="Textplatzhalter 2">
            <a:extLst>
              <a:ext uri="{FF2B5EF4-FFF2-40B4-BE49-F238E27FC236}">
                <a16:creationId xmlns:a16="http://schemas.microsoft.com/office/drawing/2014/main" id="{292182CC-3204-682C-BA07-5C27EDAB4649}"/>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4" name="Inhaltsplatzhalter 3">
            <a:extLst>
              <a:ext uri="{FF2B5EF4-FFF2-40B4-BE49-F238E27FC236}">
                <a16:creationId xmlns:a16="http://schemas.microsoft.com/office/drawing/2014/main" id="{3CC77428-8ECC-E095-126F-F0FB190493C3}"/>
              </a:ext>
            </a:extLst>
          </p:cNvPr>
          <p:cNvSpPr>
            <a:spLocks noGrp="1"/>
          </p:cNvSpPr>
          <p:nvPr>
            <p:ph sz="quarter" idx="12"/>
          </p:nvPr>
        </p:nvSpPr>
        <p:spPr/>
        <p:txBody>
          <a:bodyPr>
            <a:normAutofit/>
          </a:bodyPr>
          <a:lstStyle/>
          <a:p>
            <a:pPr marL="0" indent="0">
              <a:buNone/>
            </a:pPr>
            <a:r>
              <a:rPr lang="en-US" sz="2600" dirty="0">
                <a:solidFill>
                  <a:schemeClr val="tx1">
                    <a:lumMod val="65000"/>
                    <a:lumOff val="35000"/>
                  </a:schemeClr>
                </a:solidFill>
                <a:effectLst/>
                <a:latin typeface="Trebuchet MS" panose="020B0603020202020204" pitchFamily="34" charset="0"/>
                <a:ea typeface="Aptos" panose="020B0004020202020204" pitchFamily="34" charset="0"/>
                <a:cs typeface="Aptos" panose="020B0004020202020204" pitchFamily="34" charset="0"/>
              </a:rPr>
              <a:t>Remember: </a:t>
            </a:r>
            <a:r>
              <a:rPr lang="en-US" sz="2600" b="1" dirty="0">
                <a:solidFill>
                  <a:schemeClr val="accent1"/>
                </a:solidFill>
                <a:effectLst/>
                <a:latin typeface="Trebuchet MS" panose="020B0603020202020204" pitchFamily="34" charset="0"/>
                <a:ea typeface="Aptos" panose="020B0004020202020204" pitchFamily="34" charset="0"/>
                <a:cs typeface="Aptos" panose="020B0004020202020204" pitchFamily="34" charset="0"/>
              </a:rPr>
              <a:t>How much of your work is covered? (in % or </a:t>
            </a:r>
            <a:r>
              <a:rPr lang="en-US" sz="2600" b="1" dirty="0" err="1">
                <a:solidFill>
                  <a:schemeClr val="accent1"/>
                </a:solidFill>
                <a:effectLst/>
                <a:latin typeface="Trebuchet MS" panose="020B0603020202020204" pitchFamily="34" charset="0"/>
                <a:ea typeface="Aptos" panose="020B0004020202020204" pitchFamily="34" charset="0"/>
                <a:cs typeface="Aptos" panose="020B0004020202020204" pitchFamily="34" charset="0"/>
              </a:rPr>
              <a:t>ph</a:t>
            </a:r>
            <a:r>
              <a:rPr lang="en-US" sz="2600" b="1" dirty="0">
                <a:solidFill>
                  <a:schemeClr val="accent1"/>
                </a:solidFill>
                <a:effectLst/>
                <a:latin typeface="Trebuchet MS" panose="020B0603020202020204" pitchFamily="34" charset="0"/>
                <a:ea typeface="Aptos" panose="020B0004020202020204" pitchFamily="34" charset="0"/>
                <a:cs typeface="Aptos" panose="020B0004020202020204" pitchFamily="34" charset="0"/>
              </a:rPr>
              <a:t>/day)</a:t>
            </a:r>
          </a:p>
          <a:p>
            <a:pPr marL="0" indent="0">
              <a:buNone/>
            </a:pPr>
            <a:endParaRPr lang="en-US" sz="2600" b="1" dirty="0">
              <a:solidFill>
                <a:schemeClr val="accent1"/>
              </a:solidFill>
              <a:latin typeface="Trebuchet MS" panose="020B0603020202020204" pitchFamily="34" charset="0"/>
              <a:ea typeface="Aptos" panose="020B0004020202020204" pitchFamily="34" charset="0"/>
              <a:cs typeface="Aptos" panose="020B0004020202020204" pitchFamily="34" charset="0"/>
            </a:endParaRPr>
          </a:p>
          <a:p>
            <a:pPr marL="0" indent="0">
              <a:buNone/>
            </a:pPr>
            <a:endParaRPr lang="en-US" sz="2600" b="1" dirty="0">
              <a:solidFill>
                <a:schemeClr val="accent1"/>
              </a:solidFill>
              <a:effectLst/>
              <a:latin typeface="Trebuchet MS" panose="020B0603020202020204" pitchFamily="34" charset="0"/>
              <a:ea typeface="Aptos" panose="020B0004020202020204" pitchFamily="34" charset="0"/>
              <a:cs typeface="Aptos" panose="020B0004020202020204" pitchFamily="34" charset="0"/>
            </a:endParaRPr>
          </a:p>
          <a:p>
            <a:pPr marL="0" indent="0" algn="ctr">
              <a:buNone/>
            </a:pPr>
            <a:r>
              <a:rPr lang="en-US" sz="3200" dirty="0">
                <a:solidFill>
                  <a:schemeClr val="tx1">
                    <a:lumMod val="65000"/>
                    <a:lumOff val="35000"/>
                  </a:schemeClr>
                </a:solidFill>
                <a:latin typeface="Trebuchet MS" panose="020B0603020202020204" pitchFamily="34" charset="0"/>
                <a:ea typeface="Aptos" panose="020B0004020202020204" pitchFamily="34" charset="0"/>
                <a:cs typeface="Aptos" panose="020B0004020202020204" pitchFamily="34" charset="0"/>
              </a:rPr>
              <a:t>Everything you could </a:t>
            </a:r>
            <a:r>
              <a:rPr lang="en-US" sz="3200" b="1" dirty="0">
                <a:solidFill>
                  <a:schemeClr val="accent1"/>
                </a:solidFill>
                <a:latin typeface="Trebuchet MS" panose="020B0603020202020204" pitchFamily="34" charset="0"/>
                <a:ea typeface="Aptos" panose="020B0004020202020204" pitchFamily="34" charset="0"/>
                <a:cs typeface="Aptos" panose="020B0004020202020204" pitchFamily="34" charset="0"/>
              </a:rPr>
              <a:t>formally define</a:t>
            </a:r>
            <a:r>
              <a:rPr lang="en-US" sz="3200" dirty="0">
                <a:solidFill>
                  <a:schemeClr val="tx1">
                    <a:lumMod val="65000"/>
                    <a:lumOff val="35000"/>
                  </a:schemeClr>
                </a:solidFill>
                <a:latin typeface="Trebuchet MS" panose="020B0603020202020204" pitchFamily="34" charset="0"/>
                <a:ea typeface="Aptos" panose="020B0004020202020204" pitchFamily="34" charset="0"/>
                <a:cs typeface="Aptos" panose="020B0004020202020204" pitchFamily="34" charset="0"/>
              </a:rPr>
              <a:t>, is </a:t>
            </a:r>
            <a:r>
              <a:rPr lang="en-US" sz="3200" b="1" dirty="0">
                <a:solidFill>
                  <a:schemeClr val="accent1"/>
                </a:solidFill>
                <a:latin typeface="Trebuchet MS" panose="020B0603020202020204" pitchFamily="34" charset="0"/>
                <a:ea typeface="Aptos" panose="020B0004020202020204" pitchFamily="34" charset="0"/>
                <a:cs typeface="Aptos" panose="020B0004020202020204" pitchFamily="34" charset="0"/>
              </a:rPr>
              <a:t>machine work</a:t>
            </a:r>
            <a:r>
              <a:rPr lang="en-US" sz="3200" dirty="0">
                <a:solidFill>
                  <a:schemeClr val="tx1">
                    <a:lumMod val="65000"/>
                    <a:lumOff val="35000"/>
                  </a:schemeClr>
                </a:solidFill>
                <a:latin typeface="Trebuchet MS" panose="020B0603020202020204" pitchFamily="34" charset="0"/>
                <a:ea typeface="Aptos" panose="020B0004020202020204" pitchFamily="34" charset="0"/>
                <a:cs typeface="Aptos" panose="020B0004020202020204" pitchFamily="34" charset="0"/>
              </a:rPr>
              <a:t>,</a:t>
            </a:r>
            <a:br>
              <a:rPr lang="en-US" sz="3200" dirty="0">
                <a:solidFill>
                  <a:schemeClr val="tx1">
                    <a:lumMod val="65000"/>
                    <a:lumOff val="35000"/>
                  </a:schemeClr>
                </a:solidFill>
                <a:latin typeface="Trebuchet MS" panose="020B0603020202020204" pitchFamily="34" charset="0"/>
                <a:ea typeface="Aptos" panose="020B0004020202020204" pitchFamily="34" charset="0"/>
                <a:cs typeface="Aptos" panose="020B0004020202020204" pitchFamily="34" charset="0"/>
              </a:rPr>
            </a:br>
            <a:r>
              <a:rPr lang="en-US" sz="3200" dirty="0">
                <a:solidFill>
                  <a:schemeClr val="tx1">
                    <a:lumMod val="65000"/>
                    <a:lumOff val="35000"/>
                  </a:schemeClr>
                </a:solidFill>
                <a:latin typeface="Trebuchet MS" panose="020B0603020202020204" pitchFamily="34" charset="0"/>
                <a:ea typeface="Aptos" panose="020B0004020202020204" pitchFamily="34" charset="0"/>
                <a:cs typeface="Aptos" panose="020B0004020202020204" pitchFamily="34" charset="0"/>
              </a:rPr>
              <a:t>which was </a:t>
            </a:r>
            <a:r>
              <a:rPr lang="en-US" sz="3200" i="1" dirty="0">
                <a:solidFill>
                  <a:schemeClr val="tx1">
                    <a:lumMod val="65000"/>
                    <a:lumOff val="35000"/>
                  </a:schemeClr>
                </a:solidFill>
                <a:latin typeface="Trebuchet MS" panose="020B0603020202020204" pitchFamily="34" charset="0"/>
                <a:ea typeface="Aptos" panose="020B0004020202020204" pitchFamily="34" charset="0"/>
                <a:cs typeface="Aptos" panose="020B0004020202020204" pitchFamily="34" charset="0"/>
              </a:rPr>
              <a:t>never intended for </a:t>
            </a:r>
            <a:r>
              <a:rPr lang="en-US" sz="3200" b="1" i="1" dirty="0">
                <a:solidFill>
                  <a:schemeClr val="accent2"/>
                </a:solidFill>
                <a:latin typeface="Trebuchet MS" panose="020B0603020202020204" pitchFamily="34" charset="0"/>
                <a:ea typeface="Aptos" panose="020B0004020202020204" pitchFamily="34" charset="0"/>
                <a:cs typeface="Aptos" panose="020B0004020202020204" pitchFamily="34" charset="0"/>
              </a:rPr>
              <a:t>humans</a:t>
            </a:r>
            <a:r>
              <a:rPr lang="en-US" sz="3200" dirty="0">
                <a:solidFill>
                  <a:schemeClr val="tx1">
                    <a:lumMod val="65000"/>
                    <a:lumOff val="35000"/>
                  </a:schemeClr>
                </a:solidFill>
                <a:latin typeface="Trebuchet MS" panose="020B0603020202020204" pitchFamily="34" charset="0"/>
                <a:ea typeface="Aptos" panose="020B0004020202020204" pitchFamily="34" charset="0"/>
                <a:cs typeface="Aptos" panose="020B0004020202020204" pitchFamily="34" charset="0"/>
              </a:rPr>
              <a:t>.</a:t>
            </a:r>
          </a:p>
          <a:p>
            <a:pPr marL="0" indent="0" algn="ctr">
              <a:buNone/>
            </a:pPr>
            <a:endParaRPr lang="en-US" sz="3200" dirty="0">
              <a:solidFill>
                <a:schemeClr val="tx1">
                  <a:lumMod val="65000"/>
                  <a:lumOff val="35000"/>
                </a:schemeClr>
              </a:solidFill>
              <a:effectLst/>
              <a:latin typeface="Trebuchet MS" panose="020B0603020202020204" pitchFamily="34" charset="0"/>
              <a:ea typeface="Aptos" panose="020B0004020202020204" pitchFamily="34" charset="0"/>
              <a:cs typeface="Aptos" panose="020B0004020202020204" pitchFamily="34" charset="0"/>
            </a:endParaRPr>
          </a:p>
          <a:p>
            <a:pPr marL="0" indent="0" algn="ctr">
              <a:buNone/>
            </a:pPr>
            <a:endParaRPr lang="en-US" sz="3200" dirty="0">
              <a:solidFill>
                <a:schemeClr val="tx1">
                  <a:lumMod val="65000"/>
                  <a:lumOff val="35000"/>
                </a:schemeClr>
              </a:solidFill>
              <a:latin typeface="Trebuchet MS" panose="020B0603020202020204" pitchFamily="34" charset="0"/>
              <a:ea typeface="Aptos" panose="020B0004020202020204" pitchFamily="34" charset="0"/>
              <a:cs typeface="Aptos" panose="020B0004020202020204" pitchFamily="34" charset="0"/>
            </a:endParaRPr>
          </a:p>
          <a:p>
            <a:pPr marL="0" indent="0" algn="ctr">
              <a:buNone/>
            </a:pPr>
            <a:r>
              <a:rPr lang="en-US" sz="1800" i="1" dirty="0">
                <a:solidFill>
                  <a:schemeClr val="tx1">
                    <a:lumMod val="50000"/>
                    <a:lumOff val="50000"/>
                  </a:schemeClr>
                </a:solidFill>
                <a:effectLst/>
                <a:latin typeface="Trebuchet MS" panose="020B0603020202020204" pitchFamily="34" charset="0"/>
                <a:ea typeface="Aptos" panose="020B0004020202020204" pitchFamily="34" charset="0"/>
                <a:cs typeface="Aptos" panose="020B0004020202020204" pitchFamily="34" charset="0"/>
              </a:rPr>
              <a:t>(Basic</a:t>
            </a:r>
            <a:r>
              <a:rPr lang="en-US" sz="1800" i="1" dirty="0">
                <a:solidFill>
                  <a:schemeClr val="tx1">
                    <a:lumMod val="50000"/>
                    <a:lumOff val="50000"/>
                  </a:schemeClr>
                </a:solidFill>
                <a:latin typeface="Trebuchet MS" panose="020B0603020202020204" pitchFamily="34" charset="0"/>
                <a:ea typeface="Aptos" panose="020B0004020202020204" pitchFamily="34" charset="0"/>
                <a:cs typeface="Aptos" panose="020B0004020202020204" pitchFamily="34" charset="0"/>
              </a:rPr>
              <a:t>ally we need to teach AI “laziness”.</a:t>
            </a:r>
            <a:br>
              <a:rPr lang="en-US" sz="1800" i="1" dirty="0">
                <a:solidFill>
                  <a:schemeClr val="tx1">
                    <a:lumMod val="50000"/>
                    <a:lumOff val="50000"/>
                  </a:schemeClr>
                </a:solidFill>
                <a:latin typeface="Trebuchet MS" panose="020B0603020202020204" pitchFamily="34" charset="0"/>
                <a:ea typeface="Aptos" panose="020B0004020202020204" pitchFamily="34" charset="0"/>
                <a:cs typeface="Aptos" panose="020B0004020202020204" pitchFamily="34" charset="0"/>
              </a:rPr>
            </a:br>
            <a:r>
              <a:rPr lang="en-US" sz="1800" i="1" dirty="0">
                <a:solidFill>
                  <a:schemeClr val="tx1">
                    <a:lumMod val="50000"/>
                    <a:lumOff val="50000"/>
                  </a:schemeClr>
                </a:solidFill>
                <a:latin typeface="Trebuchet MS" panose="020B0603020202020204" pitchFamily="34" charset="0"/>
                <a:ea typeface="Aptos" panose="020B0004020202020204" pitchFamily="34" charset="0"/>
                <a:cs typeface="Aptos" panose="020B0004020202020204" pitchFamily="34" charset="0"/>
              </a:rPr>
              <a:t>Because the best ideas came out of limited resources and motivation.</a:t>
            </a:r>
            <a:br>
              <a:rPr lang="en-US" sz="1800" i="1" dirty="0">
                <a:solidFill>
                  <a:schemeClr val="tx1">
                    <a:lumMod val="50000"/>
                    <a:lumOff val="50000"/>
                  </a:schemeClr>
                </a:solidFill>
                <a:latin typeface="Trebuchet MS" panose="020B0603020202020204" pitchFamily="34" charset="0"/>
                <a:ea typeface="Aptos" panose="020B0004020202020204" pitchFamily="34" charset="0"/>
                <a:cs typeface="Aptos" panose="020B0004020202020204" pitchFamily="34" charset="0"/>
              </a:rPr>
            </a:br>
            <a:r>
              <a:rPr lang="en-US" sz="1800" i="1" dirty="0">
                <a:solidFill>
                  <a:schemeClr val="tx1">
                    <a:lumMod val="50000"/>
                    <a:lumOff val="50000"/>
                  </a:schemeClr>
                </a:solidFill>
                <a:latin typeface="Trebuchet MS" panose="020B0603020202020204" pitchFamily="34" charset="0"/>
                <a:ea typeface="Aptos" panose="020B0004020202020204" pitchFamily="34" charset="0"/>
                <a:cs typeface="Aptos" panose="020B0004020202020204" pitchFamily="34" charset="0"/>
              </a:rPr>
              <a:t>Looking for a shortcut is the best source of creativity.)</a:t>
            </a:r>
            <a:endParaRPr lang="en-US" sz="1800" i="1" dirty="0">
              <a:solidFill>
                <a:schemeClr val="tx1">
                  <a:lumMod val="50000"/>
                  <a:lumOff val="50000"/>
                </a:schemeClr>
              </a:solidFill>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065832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A80432E-C211-0A99-B55F-4F16336B4FFF}"/>
              </a:ext>
            </a:extLst>
          </p:cNvPr>
          <p:cNvSpPr>
            <a:spLocks noGrp="1"/>
          </p:cNvSpPr>
          <p:nvPr>
            <p:ph type="title"/>
          </p:nvPr>
        </p:nvSpPr>
        <p:spPr/>
        <p:txBody>
          <a:bodyPr/>
          <a:lstStyle/>
          <a:p>
            <a:endParaRPr lang="en-US"/>
          </a:p>
        </p:txBody>
      </p:sp>
      <p:sp>
        <p:nvSpPr>
          <p:cNvPr id="3" name="Textplatzhalter 2">
            <a:extLst>
              <a:ext uri="{FF2B5EF4-FFF2-40B4-BE49-F238E27FC236}">
                <a16:creationId xmlns:a16="http://schemas.microsoft.com/office/drawing/2014/main" id="{FDF8039A-1872-EFB3-00AC-C9514DFAF5C5}"/>
              </a:ext>
            </a:extLst>
          </p:cNvPr>
          <p:cNvSpPr>
            <a:spLocks noGrp="1"/>
          </p:cNvSpPr>
          <p:nvPr>
            <p:ph type="body" sz="quarter" idx="16"/>
          </p:nvPr>
        </p:nvSpPr>
        <p:spPr/>
        <p:txBody>
          <a:bodyPr>
            <a:normAutofit/>
          </a:bodyPr>
          <a:lstStyle/>
          <a:p>
            <a:r>
              <a:rPr lang="de-DE" dirty="0"/>
              <a:t>Forecast &gt; </a:t>
            </a:r>
            <a:r>
              <a:rPr lang="de-DE" b="1" dirty="0">
                <a:solidFill>
                  <a:schemeClr val="accent1"/>
                </a:solidFill>
              </a:rPr>
              <a:t>Fear</a:t>
            </a:r>
            <a:r>
              <a:rPr lang="de-DE" dirty="0"/>
              <a:t> &gt; Future</a:t>
            </a:r>
            <a:endParaRPr lang="en-US" dirty="0"/>
          </a:p>
        </p:txBody>
      </p:sp>
      <p:sp>
        <p:nvSpPr>
          <p:cNvPr id="2" name="Inhaltsplatzhalter 1">
            <a:extLst>
              <a:ext uri="{FF2B5EF4-FFF2-40B4-BE49-F238E27FC236}">
                <a16:creationId xmlns:a16="http://schemas.microsoft.com/office/drawing/2014/main" id="{273E7167-641B-271D-9774-3776A2A2D0EE}"/>
              </a:ext>
            </a:extLst>
          </p:cNvPr>
          <p:cNvSpPr>
            <a:spLocks noGrp="1"/>
          </p:cNvSpPr>
          <p:nvPr>
            <p:ph sz="quarter" idx="12"/>
          </p:nvPr>
        </p:nvSpPr>
        <p:spPr/>
        <p:txBody>
          <a:bodyPr>
            <a:normAutofit/>
          </a:bodyPr>
          <a:lstStyle/>
          <a:p>
            <a:pPr marL="0" indent="0" algn="ctr">
              <a:buNone/>
            </a:pPr>
            <a:endParaRPr lang="en-US" sz="3400" dirty="0"/>
          </a:p>
          <a:p>
            <a:pPr marL="0" indent="0" algn="ctr">
              <a:buNone/>
            </a:pPr>
            <a:r>
              <a:rPr lang="en-US" sz="3400" i="1" dirty="0"/>
              <a:t>What exactly are human abilities?</a:t>
            </a:r>
          </a:p>
          <a:p>
            <a:pPr marL="0" indent="0" algn="ctr">
              <a:buNone/>
            </a:pPr>
            <a:r>
              <a:rPr lang="en-US" sz="3400" b="1" dirty="0">
                <a:solidFill>
                  <a:schemeClr val="accent2"/>
                </a:solidFill>
              </a:rPr>
              <a:t>Individuality</a:t>
            </a:r>
            <a:r>
              <a:rPr lang="en-US" sz="3400" dirty="0"/>
              <a:t> and </a:t>
            </a:r>
            <a:r>
              <a:rPr lang="en-US" sz="3400" b="1" dirty="0">
                <a:solidFill>
                  <a:schemeClr val="accent2"/>
                </a:solidFill>
              </a:rPr>
              <a:t>complexity</a:t>
            </a:r>
            <a:r>
              <a:rPr lang="en-US" sz="3400" dirty="0"/>
              <a:t>, not automation.</a:t>
            </a:r>
          </a:p>
          <a:p>
            <a:pPr marL="0" indent="0" algn="ctr">
              <a:buNone/>
            </a:pPr>
            <a:endParaRPr lang="en-US" dirty="0"/>
          </a:p>
          <a:p>
            <a:pPr marL="0" indent="0" algn="ctr">
              <a:buNone/>
            </a:pPr>
            <a:r>
              <a:rPr lang="en-US" sz="3200" dirty="0"/>
              <a:t>Craftsmanship is human. Complexity, variety, vitality… music, art, philosophy, connection, … </a:t>
            </a:r>
            <a:r>
              <a:rPr lang="en-US" sz="3200" b="1" dirty="0">
                <a:solidFill>
                  <a:schemeClr val="accent2"/>
                </a:solidFill>
              </a:rPr>
              <a:t>life</a:t>
            </a:r>
          </a:p>
        </p:txBody>
      </p:sp>
    </p:spTree>
    <p:extLst>
      <p:ext uri="{BB962C8B-B14F-4D97-AF65-F5344CB8AC3E}">
        <p14:creationId xmlns:p14="http://schemas.microsoft.com/office/powerpoint/2010/main" val="3203757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EFFC8-F213-29CF-542C-7C62D442B9EB}"/>
              </a:ext>
            </a:extLst>
          </p:cNvPr>
          <p:cNvSpPr>
            <a:spLocks noGrp="1"/>
          </p:cNvSpPr>
          <p:nvPr>
            <p:ph type="title"/>
          </p:nvPr>
        </p:nvSpPr>
        <p:spPr/>
        <p:txBody>
          <a:bodyPr/>
          <a:lstStyle/>
          <a:p>
            <a:endParaRPr lang="en-US"/>
          </a:p>
        </p:txBody>
      </p:sp>
      <p:sp>
        <p:nvSpPr>
          <p:cNvPr id="3" name="Textplatzhalter 2">
            <a:extLst>
              <a:ext uri="{FF2B5EF4-FFF2-40B4-BE49-F238E27FC236}">
                <a16:creationId xmlns:a16="http://schemas.microsoft.com/office/drawing/2014/main" id="{CF374791-6E2E-5B27-98F0-1BEF433E31E5}"/>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4" name="Inhaltsplatzhalter 3">
            <a:extLst>
              <a:ext uri="{FF2B5EF4-FFF2-40B4-BE49-F238E27FC236}">
                <a16:creationId xmlns:a16="http://schemas.microsoft.com/office/drawing/2014/main" id="{1A4D294B-895D-1590-404D-4A37AFB03C01}"/>
              </a:ext>
            </a:extLst>
          </p:cNvPr>
          <p:cNvSpPr>
            <a:spLocks noGrp="1"/>
          </p:cNvSpPr>
          <p:nvPr>
            <p:ph sz="quarter" idx="12"/>
          </p:nvPr>
        </p:nvSpPr>
        <p:spPr/>
        <p:txBody>
          <a:bodyPr/>
          <a:lstStyle/>
          <a:p>
            <a:pPr marL="0" indent="0" algn="ctr">
              <a:buNone/>
            </a:pPr>
            <a:endParaRPr lang="en-US" sz="2000" b="1" dirty="0">
              <a:solidFill>
                <a:schemeClr val="accent1"/>
              </a:solidFill>
            </a:endParaRPr>
          </a:p>
          <a:p>
            <a:pPr marL="0" indent="0" algn="ctr">
              <a:buNone/>
            </a:pPr>
            <a:endParaRPr lang="en-US" b="1" dirty="0">
              <a:solidFill>
                <a:schemeClr val="accent1"/>
              </a:solidFill>
            </a:endParaRPr>
          </a:p>
          <a:p>
            <a:pPr marL="0" indent="0" algn="ctr">
              <a:buNone/>
            </a:pPr>
            <a:endParaRPr lang="en-US" sz="2000" b="1" dirty="0">
              <a:solidFill>
                <a:schemeClr val="accent1"/>
              </a:solidFill>
            </a:endParaRPr>
          </a:p>
          <a:p>
            <a:pPr marL="0" indent="0" algn="ctr">
              <a:buNone/>
            </a:pPr>
            <a:r>
              <a:rPr lang="en-US" sz="5400" b="1" dirty="0">
                <a:solidFill>
                  <a:schemeClr val="accent1"/>
                </a:solidFill>
              </a:rPr>
              <a:t>Feudalism </a:t>
            </a:r>
            <a:r>
              <a:rPr lang="en-US" sz="5400" dirty="0"/>
              <a:t>is based on the idea that </a:t>
            </a:r>
            <a:r>
              <a:rPr lang="en-US" sz="5400" b="1" dirty="0">
                <a:solidFill>
                  <a:schemeClr val="accent2"/>
                </a:solidFill>
              </a:rPr>
              <a:t>humans</a:t>
            </a:r>
            <a:r>
              <a:rPr lang="en-US" sz="5400" dirty="0"/>
              <a:t> are a </a:t>
            </a:r>
            <a:r>
              <a:rPr lang="en-US" sz="5400" b="1" dirty="0">
                <a:solidFill>
                  <a:schemeClr val="accent1"/>
                </a:solidFill>
              </a:rPr>
              <a:t>substitute</a:t>
            </a:r>
            <a:r>
              <a:rPr lang="en-US" sz="5400" dirty="0"/>
              <a:t> for </a:t>
            </a:r>
            <a:r>
              <a:rPr lang="en-US" sz="5400" b="1" dirty="0">
                <a:solidFill>
                  <a:schemeClr val="accent1"/>
                </a:solidFill>
              </a:rPr>
              <a:t>robots</a:t>
            </a:r>
            <a:r>
              <a:rPr lang="en-US" sz="5400" dirty="0"/>
              <a:t>.</a:t>
            </a:r>
          </a:p>
          <a:p>
            <a:pPr marL="0" indent="0" algn="ctr">
              <a:buNone/>
            </a:pPr>
            <a:r>
              <a:rPr lang="en-US" sz="2400" dirty="0">
                <a:solidFill>
                  <a:schemeClr val="bg1">
                    <a:lumMod val="65000"/>
                  </a:schemeClr>
                </a:solidFill>
              </a:rPr>
              <a:t>(Cheap labor. Cheapest workforce.)</a:t>
            </a:r>
          </a:p>
          <a:p>
            <a:endParaRPr lang="en-US" dirty="0"/>
          </a:p>
        </p:txBody>
      </p:sp>
    </p:spTree>
    <p:extLst>
      <p:ext uri="{BB962C8B-B14F-4D97-AF65-F5344CB8AC3E}">
        <p14:creationId xmlns:p14="http://schemas.microsoft.com/office/powerpoint/2010/main" val="41529681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EE04143-0814-9F9F-D12D-C5A3D2818E20}"/>
              </a:ext>
            </a:extLst>
          </p:cNvPr>
          <p:cNvSpPr>
            <a:spLocks noGrp="1"/>
          </p:cNvSpPr>
          <p:nvPr>
            <p:ph type="title"/>
          </p:nvPr>
        </p:nvSpPr>
        <p:spPr/>
        <p:txBody>
          <a:bodyPr/>
          <a:lstStyle/>
          <a:p>
            <a:endParaRPr lang="en-US"/>
          </a:p>
        </p:txBody>
      </p:sp>
      <p:sp>
        <p:nvSpPr>
          <p:cNvPr id="6" name="Textplatzhalter 5">
            <a:extLst>
              <a:ext uri="{FF2B5EF4-FFF2-40B4-BE49-F238E27FC236}">
                <a16:creationId xmlns:a16="http://schemas.microsoft.com/office/drawing/2014/main" id="{195C5987-DED0-841A-52F0-47776CA3BAA0}"/>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4" name="Inhaltsplatzhalter 3">
            <a:extLst>
              <a:ext uri="{FF2B5EF4-FFF2-40B4-BE49-F238E27FC236}">
                <a16:creationId xmlns:a16="http://schemas.microsoft.com/office/drawing/2014/main" id="{CFBE25FF-11E7-64B6-40EE-A76003BA8D86}"/>
              </a:ext>
            </a:extLst>
          </p:cNvPr>
          <p:cNvSpPr>
            <a:spLocks noGrp="1"/>
          </p:cNvSpPr>
          <p:nvPr>
            <p:ph sz="quarter" idx="12"/>
          </p:nvPr>
        </p:nvSpPr>
        <p:spPr>
          <a:xfrm>
            <a:off x="803276" y="1635362"/>
            <a:ext cx="5870794" cy="4689238"/>
          </a:xfrm>
        </p:spPr>
        <p:txBody>
          <a:bodyPr/>
          <a:lstStyle/>
          <a:p>
            <a:pPr marL="0" indent="0" algn="ctr">
              <a:buNone/>
            </a:pPr>
            <a:endParaRPr lang="en-US" sz="2800" dirty="0"/>
          </a:p>
          <a:p>
            <a:pPr marL="0" indent="0" algn="ctr">
              <a:buNone/>
            </a:pPr>
            <a:r>
              <a:rPr lang="en-US" sz="3600" i="1" dirty="0"/>
              <a:t>But since </a:t>
            </a:r>
            <a:r>
              <a:rPr lang="en-US" sz="3600" b="1" i="1" dirty="0">
                <a:solidFill>
                  <a:schemeClr val="accent1"/>
                </a:solidFill>
              </a:rPr>
              <a:t>robots</a:t>
            </a:r>
            <a:r>
              <a:rPr lang="en-US" sz="3600" i="1" dirty="0"/>
              <a:t> didn’t exist back then, </a:t>
            </a:r>
            <a:r>
              <a:rPr lang="en-US" sz="3600" b="1" i="1" dirty="0">
                <a:solidFill>
                  <a:schemeClr val="accent2"/>
                </a:solidFill>
              </a:rPr>
              <a:t>humans</a:t>
            </a:r>
            <a:r>
              <a:rPr lang="en-US" sz="3600" i="1" dirty="0"/>
              <a:t> were </a:t>
            </a:r>
            <a:r>
              <a:rPr lang="en-US" sz="3600" b="1" i="1" dirty="0">
                <a:solidFill>
                  <a:schemeClr val="accent1"/>
                </a:solidFill>
              </a:rPr>
              <a:t>used</a:t>
            </a:r>
            <a:r>
              <a:rPr lang="en-US" sz="3600" i="1" dirty="0"/>
              <a:t> as a </a:t>
            </a:r>
            <a:r>
              <a:rPr lang="en-US" sz="3600" b="1" i="1" dirty="0">
                <a:solidFill>
                  <a:schemeClr val="accent1"/>
                </a:solidFill>
              </a:rPr>
              <a:t>substitute</a:t>
            </a:r>
            <a:r>
              <a:rPr lang="en-US" sz="3600" i="1" dirty="0"/>
              <a:t>.</a:t>
            </a:r>
          </a:p>
          <a:p>
            <a:pPr marL="0" indent="0" algn="ctr">
              <a:buNone/>
            </a:pPr>
            <a:endParaRPr lang="en-US" dirty="0"/>
          </a:p>
        </p:txBody>
      </p:sp>
      <p:pic>
        <p:nvPicPr>
          <p:cNvPr id="10" name="Grafik 9">
            <a:extLst>
              <a:ext uri="{FF2B5EF4-FFF2-40B4-BE49-F238E27FC236}">
                <a16:creationId xmlns:a16="http://schemas.microsoft.com/office/drawing/2014/main" id="{71146CB3-A69F-6C45-3D0A-B39FD107FAC8}"/>
              </a:ext>
            </a:extLst>
          </p:cNvPr>
          <p:cNvPicPr>
            <a:picLocks noChangeAspect="1"/>
          </p:cNvPicPr>
          <p:nvPr/>
        </p:nvPicPr>
        <p:blipFill>
          <a:blip r:embed="rId3"/>
          <a:stretch>
            <a:fillRect/>
          </a:stretch>
        </p:blipFill>
        <p:spPr>
          <a:xfrm>
            <a:off x="6786100" y="1180715"/>
            <a:ext cx="5122119" cy="5143885"/>
          </a:xfrm>
          <a:prstGeom prst="rect">
            <a:avLst/>
          </a:prstGeom>
        </p:spPr>
      </p:pic>
    </p:spTree>
    <p:extLst>
      <p:ext uri="{BB962C8B-B14F-4D97-AF65-F5344CB8AC3E}">
        <p14:creationId xmlns:p14="http://schemas.microsoft.com/office/powerpoint/2010/main" val="2262697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2">
            <a:extLst>
              <a:ext uri="{FF2B5EF4-FFF2-40B4-BE49-F238E27FC236}">
                <a16:creationId xmlns:a16="http://schemas.microsoft.com/office/drawing/2014/main" id="{F0C499D0-BA20-2EC1-BC5A-637B3016FE7F}"/>
              </a:ext>
            </a:extLst>
          </p:cNvPr>
          <p:cNvSpPr>
            <a:spLocks noGrp="1"/>
          </p:cNvSpPr>
          <p:nvPr>
            <p:ph type="title"/>
          </p:nvPr>
        </p:nvSpPr>
        <p:spPr/>
        <p:txBody>
          <a:bodyPr>
            <a:normAutofit/>
          </a:bodyPr>
          <a:lstStyle/>
          <a:p>
            <a:endParaRPr lang="en-US" dirty="0"/>
          </a:p>
        </p:txBody>
      </p:sp>
      <p:sp>
        <p:nvSpPr>
          <p:cNvPr id="11" name="Textplatzhalter 3">
            <a:extLst>
              <a:ext uri="{FF2B5EF4-FFF2-40B4-BE49-F238E27FC236}">
                <a16:creationId xmlns:a16="http://schemas.microsoft.com/office/drawing/2014/main" id="{36E7FFEA-E7C3-D8A0-CEA1-323E7C04956F}"/>
              </a:ext>
            </a:extLst>
          </p:cNvPr>
          <p:cNvSpPr>
            <a:spLocks noGrp="1"/>
          </p:cNvSpPr>
          <p:nvPr>
            <p:ph type="body" sz="quarter" idx="16"/>
          </p:nvPr>
        </p:nvSpPr>
        <p:spPr/>
        <p:txBody>
          <a:bodyPr>
            <a:normAutofit/>
          </a:bodyPr>
          <a:lstStyle/>
          <a:p>
            <a:r>
              <a:rPr lang="de-DE" dirty="0"/>
              <a:t>Forecast &gt; </a:t>
            </a:r>
            <a:r>
              <a:rPr lang="de-DE" b="1" dirty="0">
                <a:solidFill>
                  <a:schemeClr val="accent1"/>
                </a:solidFill>
              </a:rPr>
              <a:t>Fear</a:t>
            </a:r>
            <a:r>
              <a:rPr lang="de-DE" dirty="0"/>
              <a:t> &gt; Future</a:t>
            </a:r>
            <a:endParaRPr lang="en-US" dirty="0"/>
          </a:p>
        </p:txBody>
      </p:sp>
      <p:sp>
        <p:nvSpPr>
          <p:cNvPr id="10" name="Inhaltsplatzhalter 1">
            <a:extLst>
              <a:ext uri="{FF2B5EF4-FFF2-40B4-BE49-F238E27FC236}">
                <a16:creationId xmlns:a16="http://schemas.microsoft.com/office/drawing/2014/main" id="{3EB557EE-A967-7695-86B4-84CE990D5B2E}"/>
              </a:ext>
            </a:extLst>
          </p:cNvPr>
          <p:cNvSpPr>
            <a:spLocks noGrp="1"/>
          </p:cNvSpPr>
          <p:nvPr>
            <p:ph sz="quarter" idx="12"/>
          </p:nvPr>
        </p:nvSpPr>
        <p:spPr/>
        <p:txBody>
          <a:bodyPr lIns="0" tIns="0" rIns="0" bIns="0"/>
          <a:lstStyle/>
          <a:p>
            <a:pPr algn="ctr"/>
            <a:endParaRPr lang="en-US" dirty="0"/>
          </a:p>
          <a:p>
            <a:pPr algn="ctr"/>
            <a:endParaRPr lang="en-US" dirty="0"/>
          </a:p>
          <a:p>
            <a:pPr marL="0" indent="0" algn="ctr">
              <a:buNone/>
            </a:pPr>
            <a:endParaRPr lang="en-US" dirty="0"/>
          </a:p>
          <a:p>
            <a:pPr marL="0" indent="0" algn="ctr">
              <a:buNone/>
            </a:pPr>
            <a:endParaRPr lang="en-US" dirty="0"/>
          </a:p>
          <a:p>
            <a:pPr marL="0" indent="0" algn="ctr">
              <a:buNone/>
            </a:pPr>
            <a:r>
              <a:rPr lang="en-US" sz="6000" dirty="0"/>
              <a:t>Value = </a:t>
            </a:r>
            <a:r>
              <a:rPr lang="en-US" sz="6000" i="1" dirty="0"/>
              <a:t>f</a:t>
            </a:r>
            <a:r>
              <a:rPr lang="en-US" sz="6000" dirty="0"/>
              <a:t>(</a:t>
            </a:r>
            <a:r>
              <a:rPr lang="en-US" sz="6000" b="1" dirty="0">
                <a:solidFill>
                  <a:schemeClr val="accent2"/>
                </a:solidFill>
              </a:rPr>
              <a:t>context</a:t>
            </a:r>
            <a:r>
              <a:rPr lang="en-US" sz="6000" dirty="0"/>
              <a:t>, product)</a:t>
            </a:r>
          </a:p>
        </p:txBody>
      </p:sp>
      <p:pic>
        <p:nvPicPr>
          <p:cNvPr id="5" name="Picture 3">
            <a:extLst>
              <a:ext uri="{FF2B5EF4-FFF2-40B4-BE49-F238E27FC236}">
                <a16:creationId xmlns:a16="http://schemas.microsoft.com/office/drawing/2014/main" id="{E515C846-33AF-05F0-801A-E2818843C4B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84" b="7142"/>
          <a:stretch/>
        </p:blipFill>
        <p:spPr bwMode="auto">
          <a:xfrm>
            <a:off x="8266213" y="4577397"/>
            <a:ext cx="3488542" cy="174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7513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1B8E7FC-CA18-C705-D8E1-8CCCAEC9BF14}"/>
              </a:ext>
            </a:extLst>
          </p:cNvPr>
          <p:cNvPicPr>
            <a:picLocks noChangeAspect="1"/>
          </p:cNvPicPr>
          <p:nvPr/>
        </p:nvPicPr>
        <p:blipFill>
          <a:blip r:embed="rId3">
            <a:alphaModFix amt="20000"/>
          </a:blip>
          <a:srcRect l="16803" t="9579" r="9306"/>
          <a:stretch/>
        </p:blipFill>
        <p:spPr>
          <a:xfrm>
            <a:off x="0" y="12353"/>
            <a:ext cx="8403746" cy="6843683"/>
          </a:xfrm>
          <a:prstGeom prst="rect">
            <a:avLst/>
          </a:prstGeom>
        </p:spPr>
      </p:pic>
      <p:sp>
        <p:nvSpPr>
          <p:cNvPr id="13" name="Titel 12">
            <a:extLst>
              <a:ext uri="{FF2B5EF4-FFF2-40B4-BE49-F238E27FC236}">
                <a16:creationId xmlns:a16="http://schemas.microsoft.com/office/drawing/2014/main" id="{47255F29-042F-864A-902A-3D14DFF5D9E5}"/>
              </a:ext>
            </a:extLst>
          </p:cNvPr>
          <p:cNvSpPr>
            <a:spLocks noGrp="1"/>
          </p:cNvSpPr>
          <p:nvPr>
            <p:ph type="title"/>
          </p:nvPr>
        </p:nvSpPr>
        <p:spPr/>
        <p:txBody>
          <a:bodyPr/>
          <a:lstStyle/>
          <a:p>
            <a:r>
              <a:rPr lang="en-US" dirty="0"/>
              <a:t>AI as Catalysator of Meaninglessness of #Features</a:t>
            </a:r>
          </a:p>
        </p:txBody>
      </p:sp>
      <p:sp>
        <p:nvSpPr>
          <p:cNvPr id="7" name="Textplatzhalter 6">
            <a:extLst>
              <a:ext uri="{FF2B5EF4-FFF2-40B4-BE49-F238E27FC236}">
                <a16:creationId xmlns:a16="http://schemas.microsoft.com/office/drawing/2014/main" id="{57769DCD-BC56-0986-8C59-EEDB90BECAA5}"/>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4" name="Inhaltsplatzhalter 3">
            <a:extLst>
              <a:ext uri="{FF2B5EF4-FFF2-40B4-BE49-F238E27FC236}">
                <a16:creationId xmlns:a16="http://schemas.microsoft.com/office/drawing/2014/main" id="{F44365A0-1385-D3B1-E3F7-5A3F9A6CCD5F}"/>
              </a:ext>
            </a:extLst>
          </p:cNvPr>
          <p:cNvSpPr>
            <a:spLocks noGrp="1"/>
          </p:cNvSpPr>
          <p:nvPr>
            <p:ph sz="quarter" idx="12"/>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5400" dirty="0"/>
              <a:t>“</a:t>
            </a:r>
            <a:r>
              <a:rPr lang="en-US" sz="5400" b="1" dirty="0">
                <a:solidFill>
                  <a:schemeClr val="accent1"/>
                </a:solidFill>
              </a:rPr>
              <a:t>Features</a:t>
            </a:r>
            <a:r>
              <a:rPr lang="en-US" sz="5400" dirty="0"/>
              <a:t> will be cheap.</a:t>
            </a:r>
          </a:p>
          <a:p>
            <a:pPr marL="0" indent="0" algn="ctr">
              <a:buNone/>
            </a:pPr>
            <a:r>
              <a:rPr lang="en-US" sz="5400" b="1" dirty="0">
                <a:solidFill>
                  <a:schemeClr val="accent2"/>
                </a:solidFill>
              </a:rPr>
              <a:t>Value</a:t>
            </a:r>
            <a:r>
              <a:rPr lang="en-US" sz="5400" dirty="0"/>
              <a:t> will be incredible rare.”</a:t>
            </a:r>
          </a:p>
        </p:txBody>
      </p:sp>
    </p:spTree>
    <p:extLst>
      <p:ext uri="{BB962C8B-B14F-4D97-AF65-F5344CB8AC3E}">
        <p14:creationId xmlns:p14="http://schemas.microsoft.com/office/powerpoint/2010/main" val="1302352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F53852C-7485-A122-4B8A-B36F7C5A3108}"/>
              </a:ext>
            </a:extLst>
          </p:cNvPr>
          <p:cNvPicPr>
            <a:picLocks noChangeAspect="1"/>
          </p:cNvPicPr>
          <p:nvPr/>
        </p:nvPicPr>
        <p:blipFill>
          <a:blip r:embed="rId3">
            <a:alphaModFix amt="20000"/>
          </a:blip>
          <a:srcRect l="16803" t="9579" r="9306"/>
          <a:stretch/>
        </p:blipFill>
        <p:spPr>
          <a:xfrm>
            <a:off x="3787499" y="12353"/>
            <a:ext cx="8403746" cy="6843683"/>
          </a:xfrm>
          <a:prstGeom prst="rect">
            <a:avLst/>
          </a:prstGeom>
        </p:spPr>
      </p:pic>
      <p:sp>
        <p:nvSpPr>
          <p:cNvPr id="13" name="Titel 12">
            <a:extLst>
              <a:ext uri="{FF2B5EF4-FFF2-40B4-BE49-F238E27FC236}">
                <a16:creationId xmlns:a16="http://schemas.microsoft.com/office/drawing/2014/main" id="{47255F29-042F-864A-902A-3D14DFF5D9E5}"/>
              </a:ext>
            </a:extLst>
          </p:cNvPr>
          <p:cNvSpPr>
            <a:spLocks noGrp="1"/>
          </p:cNvSpPr>
          <p:nvPr>
            <p:ph type="title"/>
          </p:nvPr>
        </p:nvSpPr>
        <p:spPr>
          <a:xfrm>
            <a:off x="814314" y="803024"/>
            <a:ext cx="10898260" cy="621682"/>
          </a:xfrm>
        </p:spPr>
        <p:txBody>
          <a:bodyPr/>
          <a:lstStyle/>
          <a:p>
            <a:r>
              <a:rPr lang="en-US" dirty="0"/>
              <a:t>Value of the Past Vanishes</a:t>
            </a:r>
          </a:p>
        </p:txBody>
      </p:sp>
      <p:sp>
        <p:nvSpPr>
          <p:cNvPr id="7" name="Textplatzhalter 6">
            <a:extLst>
              <a:ext uri="{FF2B5EF4-FFF2-40B4-BE49-F238E27FC236}">
                <a16:creationId xmlns:a16="http://schemas.microsoft.com/office/drawing/2014/main" id="{57769DCD-BC56-0986-8C59-EEDB90BECAA5}"/>
              </a:ext>
            </a:extLst>
          </p:cNvPr>
          <p:cNvSpPr>
            <a:spLocks noGrp="1"/>
          </p:cNvSpPr>
          <p:nvPr>
            <p:ph type="body" sz="quarter" idx="16"/>
          </p:nvPr>
        </p:nvSpPr>
        <p:spPr>
          <a:xfrm>
            <a:off x="814314" y="200026"/>
            <a:ext cx="8253486" cy="456824"/>
          </a:xfrm>
        </p:spPr>
        <p:txBody>
          <a:bodyPr/>
          <a:lstStyle/>
          <a:p>
            <a:r>
              <a:rPr lang="de-DE" dirty="0"/>
              <a:t>Forecast &gt; </a:t>
            </a:r>
            <a:r>
              <a:rPr lang="de-DE" b="1" dirty="0">
                <a:solidFill>
                  <a:schemeClr val="accent1"/>
                </a:solidFill>
              </a:rPr>
              <a:t>Fear</a:t>
            </a:r>
            <a:r>
              <a:rPr lang="de-DE" dirty="0"/>
              <a:t> &gt; Future</a:t>
            </a:r>
            <a:endParaRPr lang="en-US" dirty="0"/>
          </a:p>
        </p:txBody>
      </p:sp>
      <p:sp>
        <p:nvSpPr>
          <p:cNvPr id="4" name="Inhaltsplatzhalter 3">
            <a:extLst>
              <a:ext uri="{FF2B5EF4-FFF2-40B4-BE49-F238E27FC236}">
                <a16:creationId xmlns:a16="http://schemas.microsoft.com/office/drawing/2014/main" id="{F44365A0-1385-D3B1-E3F7-5A3F9A6CCD5F}"/>
              </a:ext>
            </a:extLst>
          </p:cNvPr>
          <p:cNvSpPr>
            <a:spLocks noGrp="1"/>
          </p:cNvSpPr>
          <p:nvPr>
            <p:ph sz="quarter" idx="12"/>
          </p:nvPr>
        </p:nvSpPr>
        <p:spPr/>
        <p:txBody>
          <a:bodyPr/>
          <a:lstStyle/>
          <a:p>
            <a:r>
              <a:rPr lang="en-US" sz="2800" dirty="0"/>
              <a:t>1: Generation of </a:t>
            </a:r>
            <a:r>
              <a:rPr lang="en-US" sz="2800" b="1" dirty="0">
                <a:solidFill>
                  <a:schemeClr val="accent1"/>
                </a:solidFill>
              </a:rPr>
              <a:t>Functionality</a:t>
            </a:r>
            <a:r>
              <a:rPr lang="en-US" sz="2800" dirty="0"/>
              <a:t> (Features) is cheap</a:t>
            </a:r>
          </a:p>
          <a:p>
            <a:pPr lvl="1"/>
            <a:r>
              <a:rPr lang="en-US" sz="2400" dirty="0"/>
              <a:t>In the past the #Features was the driver to value of software</a:t>
            </a:r>
          </a:p>
          <a:p>
            <a:endParaRPr lang="en-US" sz="2800" dirty="0"/>
          </a:p>
          <a:p>
            <a:r>
              <a:rPr lang="en-US" sz="2800" dirty="0"/>
              <a:t>2: Generation of </a:t>
            </a:r>
            <a:r>
              <a:rPr lang="en-US" sz="2800" b="1" dirty="0">
                <a:solidFill>
                  <a:schemeClr val="accent1"/>
                </a:solidFill>
              </a:rPr>
              <a:t>Non-Functional</a:t>
            </a:r>
            <a:r>
              <a:rPr lang="en-US" sz="2800" dirty="0"/>
              <a:t> Requirements becomes cheap</a:t>
            </a:r>
          </a:p>
          <a:p>
            <a:pPr lvl="1"/>
            <a:r>
              <a:rPr lang="en-US" sz="2400" dirty="0"/>
              <a:t>We can produce several architectures in parallel</a:t>
            </a:r>
          </a:p>
          <a:p>
            <a:pPr lvl="1"/>
            <a:endParaRPr lang="en-US" sz="2400" dirty="0"/>
          </a:p>
          <a:p>
            <a:r>
              <a:rPr lang="en-US" sz="2800" dirty="0"/>
              <a:t>3: </a:t>
            </a:r>
            <a:r>
              <a:rPr lang="en-US" sz="2800" b="1" dirty="0">
                <a:solidFill>
                  <a:schemeClr val="accent1"/>
                </a:solidFill>
              </a:rPr>
              <a:t>Verification &amp; Validation </a:t>
            </a:r>
            <a:r>
              <a:rPr lang="en-US" sz="2800" dirty="0"/>
              <a:t>will be cheap</a:t>
            </a:r>
          </a:p>
          <a:p>
            <a:pPr lvl="1"/>
            <a:r>
              <a:rPr lang="en-US" sz="2400" dirty="0"/>
              <a:t>Claude Mythos is currently already finding more vulnerabilities then we did ever before</a:t>
            </a:r>
          </a:p>
          <a:p>
            <a:endParaRPr lang="en-US" dirty="0"/>
          </a:p>
        </p:txBody>
      </p:sp>
    </p:spTree>
    <p:extLst>
      <p:ext uri="{BB962C8B-B14F-4D97-AF65-F5344CB8AC3E}">
        <p14:creationId xmlns:p14="http://schemas.microsoft.com/office/powerpoint/2010/main" val="22550618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F53852C-7485-A122-4B8A-B36F7C5A3108}"/>
              </a:ext>
            </a:extLst>
          </p:cNvPr>
          <p:cNvPicPr>
            <a:picLocks noChangeAspect="1"/>
          </p:cNvPicPr>
          <p:nvPr/>
        </p:nvPicPr>
        <p:blipFill>
          <a:blip r:embed="rId3">
            <a:alphaModFix amt="20000"/>
          </a:blip>
          <a:srcRect l="16803" t="9579" r="9306"/>
          <a:stretch/>
        </p:blipFill>
        <p:spPr>
          <a:xfrm>
            <a:off x="3787499" y="12353"/>
            <a:ext cx="8403746" cy="6843683"/>
          </a:xfrm>
          <a:prstGeom prst="rect">
            <a:avLst/>
          </a:prstGeom>
        </p:spPr>
      </p:pic>
      <p:sp>
        <p:nvSpPr>
          <p:cNvPr id="13" name="Titel 12">
            <a:extLst>
              <a:ext uri="{FF2B5EF4-FFF2-40B4-BE49-F238E27FC236}">
                <a16:creationId xmlns:a16="http://schemas.microsoft.com/office/drawing/2014/main" id="{47255F29-042F-864A-902A-3D14DFF5D9E5}"/>
              </a:ext>
            </a:extLst>
          </p:cNvPr>
          <p:cNvSpPr>
            <a:spLocks noGrp="1"/>
          </p:cNvSpPr>
          <p:nvPr>
            <p:ph type="title"/>
          </p:nvPr>
        </p:nvSpPr>
        <p:spPr>
          <a:xfrm>
            <a:off x="814314" y="803024"/>
            <a:ext cx="10898260" cy="621682"/>
          </a:xfrm>
        </p:spPr>
        <p:txBody>
          <a:bodyPr/>
          <a:lstStyle/>
          <a:p>
            <a:r>
              <a:rPr lang="en-US" dirty="0"/>
              <a:t>Value of the Past Vanishes</a:t>
            </a:r>
          </a:p>
        </p:txBody>
      </p:sp>
      <p:sp>
        <p:nvSpPr>
          <p:cNvPr id="7" name="Textplatzhalter 6">
            <a:extLst>
              <a:ext uri="{FF2B5EF4-FFF2-40B4-BE49-F238E27FC236}">
                <a16:creationId xmlns:a16="http://schemas.microsoft.com/office/drawing/2014/main" id="{57769DCD-BC56-0986-8C59-EEDB90BECAA5}"/>
              </a:ext>
            </a:extLst>
          </p:cNvPr>
          <p:cNvSpPr>
            <a:spLocks noGrp="1"/>
          </p:cNvSpPr>
          <p:nvPr>
            <p:ph type="body" sz="quarter" idx="16"/>
          </p:nvPr>
        </p:nvSpPr>
        <p:spPr>
          <a:xfrm>
            <a:off x="814314" y="200026"/>
            <a:ext cx="8253486" cy="456824"/>
          </a:xfrm>
        </p:spPr>
        <p:txBody>
          <a:bodyPr/>
          <a:lstStyle/>
          <a:p>
            <a:r>
              <a:rPr lang="de-DE" dirty="0"/>
              <a:t>Forecast &gt; </a:t>
            </a:r>
            <a:r>
              <a:rPr lang="de-DE" b="1" dirty="0">
                <a:solidFill>
                  <a:schemeClr val="accent1"/>
                </a:solidFill>
              </a:rPr>
              <a:t>Fear</a:t>
            </a:r>
            <a:r>
              <a:rPr lang="de-DE" dirty="0"/>
              <a:t> &gt; Future</a:t>
            </a:r>
            <a:endParaRPr lang="en-US" dirty="0"/>
          </a:p>
        </p:txBody>
      </p:sp>
      <p:sp>
        <p:nvSpPr>
          <p:cNvPr id="4" name="Inhaltsplatzhalter 3">
            <a:extLst>
              <a:ext uri="{FF2B5EF4-FFF2-40B4-BE49-F238E27FC236}">
                <a16:creationId xmlns:a16="http://schemas.microsoft.com/office/drawing/2014/main" id="{F44365A0-1385-D3B1-E3F7-5A3F9A6CCD5F}"/>
              </a:ext>
            </a:extLst>
          </p:cNvPr>
          <p:cNvSpPr>
            <a:spLocks noGrp="1"/>
          </p:cNvSpPr>
          <p:nvPr>
            <p:ph sz="quarter" idx="12"/>
          </p:nvPr>
        </p:nvSpPr>
        <p:spPr/>
        <p:txBody>
          <a:bodyPr/>
          <a:lstStyle/>
          <a:p>
            <a:r>
              <a:rPr lang="en-US" dirty="0">
                <a:solidFill>
                  <a:schemeClr val="bg1">
                    <a:lumMod val="50000"/>
                  </a:schemeClr>
                </a:solidFill>
              </a:rPr>
              <a:t>1: Generation of </a:t>
            </a:r>
            <a:r>
              <a:rPr lang="en-US" b="1" dirty="0">
                <a:solidFill>
                  <a:schemeClr val="bg1">
                    <a:lumMod val="50000"/>
                  </a:schemeClr>
                </a:solidFill>
              </a:rPr>
              <a:t>Functionality</a:t>
            </a:r>
            <a:r>
              <a:rPr lang="en-US" dirty="0">
                <a:solidFill>
                  <a:schemeClr val="bg1">
                    <a:lumMod val="50000"/>
                  </a:schemeClr>
                </a:solidFill>
              </a:rPr>
              <a:t> (Features) is cheap</a:t>
            </a:r>
          </a:p>
          <a:p>
            <a:pPr lvl="1"/>
            <a:r>
              <a:rPr lang="en-US" dirty="0">
                <a:solidFill>
                  <a:schemeClr val="bg1">
                    <a:lumMod val="50000"/>
                  </a:schemeClr>
                </a:solidFill>
              </a:rPr>
              <a:t>In the past the #Features was the driver to value of software</a:t>
            </a:r>
          </a:p>
          <a:p>
            <a:endParaRPr lang="en-US" dirty="0">
              <a:solidFill>
                <a:schemeClr val="bg1">
                  <a:lumMod val="50000"/>
                </a:schemeClr>
              </a:solidFill>
            </a:endParaRPr>
          </a:p>
          <a:p>
            <a:r>
              <a:rPr lang="en-US" dirty="0">
                <a:solidFill>
                  <a:schemeClr val="bg1">
                    <a:lumMod val="50000"/>
                  </a:schemeClr>
                </a:solidFill>
              </a:rPr>
              <a:t>2: Generation of </a:t>
            </a:r>
            <a:r>
              <a:rPr lang="en-US" b="1" dirty="0">
                <a:solidFill>
                  <a:schemeClr val="bg1">
                    <a:lumMod val="50000"/>
                  </a:schemeClr>
                </a:solidFill>
              </a:rPr>
              <a:t>Non-Functional</a:t>
            </a:r>
            <a:r>
              <a:rPr lang="en-US" dirty="0">
                <a:solidFill>
                  <a:schemeClr val="bg1">
                    <a:lumMod val="50000"/>
                  </a:schemeClr>
                </a:solidFill>
              </a:rPr>
              <a:t> Requirements becomes cheap</a:t>
            </a:r>
          </a:p>
          <a:p>
            <a:pPr lvl="1"/>
            <a:r>
              <a:rPr lang="en-US" dirty="0">
                <a:solidFill>
                  <a:schemeClr val="bg1">
                    <a:lumMod val="50000"/>
                  </a:schemeClr>
                </a:solidFill>
              </a:rPr>
              <a:t>We can produce several architectures in parallel</a:t>
            </a:r>
          </a:p>
          <a:p>
            <a:pPr lvl="1"/>
            <a:endParaRPr lang="en-US" dirty="0">
              <a:solidFill>
                <a:schemeClr val="bg1">
                  <a:lumMod val="50000"/>
                </a:schemeClr>
              </a:solidFill>
            </a:endParaRPr>
          </a:p>
          <a:p>
            <a:r>
              <a:rPr lang="en-US" dirty="0">
                <a:solidFill>
                  <a:schemeClr val="bg1">
                    <a:lumMod val="50000"/>
                  </a:schemeClr>
                </a:solidFill>
              </a:rPr>
              <a:t>3: </a:t>
            </a:r>
            <a:r>
              <a:rPr lang="en-US" b="1" dirty="0">
                <a:solidFill>
                  <a:schemeClr val="bg1">
                    <a:lumMod val="50000"/>
                  </a:schemeClr>
                </a:solidFill>
              </a:rPr>
              <a:t>Verification &amp; Validation </a:t>
            </a:r>
            <a:r>
              <a:rPr lang="en-US" dirty="0">
                <a:solidFill>
                  <a:schemeClr val="bg1">
                    <a:lumMod val="50000"/>
                  </a:schemeClr>
                </a:solidFill>
              </a:rPr>
              <a:t>will be cheap</a:t>
            </a:r>
          </a:p>
          <a:p>
            <a:pPr lvl="1"/>
            <a:r>
              <a:rPr lang="en-US" dirty="0">
                <a:solidFill>
                  <a:schemeClr val="bg1">
                    <a:lumMod val="50000"/>
                  </a:schemeClr>
                </a:solidFill>
              </a:rPr>
              <a:t>Claude Mythos is currently already finding more vulnerabilities then we did ever before</a:t>
            </a:r>
          </a:p>
          <a:p>
            <a:pPr lvl="1"/>
            <a:endParaRPr lang="en-US" dirty="0"/>
          </a:p>
          <a:p>
            <a:r>
              <a:rPr lang="en-US" b="1" dirty="0">
                <a:solidFill>
                  <a:schemeClr val="accent1"/>
                </a:solidFill>
              </a:rPr>
              <a:t>What’s left to </a:t>
            </a:r>
            <a:r>
              <a:rPr lang="en-US" sz="3600" b="1" dirty="0">
                <a:solidFill>
                  <a:schemeClr val="accent1"/>
                </a:solidFill>
              </a:rPr>
              <a:t>create value</a:t>
            </a:r>
            <a:r>
              <a:rPr lang="en-US" b="1" dirty="0">
                <a:solidFill>
                  <a:schemeClr val="accent1"/>
                </a:solidFill>
              </a:rPr>
              <a:t>?</a:t>
            </a:r>
          </a:p>
          <a:p>
            <a:pPr lvl="1"/>
            <a:endParaRPr lang="en-US" dirty="0"/>
          </a:p>
          <a:p>
            <a:endParaRPr lang="en-US" dirty="0"/>
          </a:p>
        </p:txBody>
      </p:sp>
    </p:spTree>
    <p:extLst>
      <p:ext uri="{BB962C8B-B14F-4D97-AF65-F5344CB8AC3E}">
        <p14:creationId xmlns:p14="http://schemas.microsoft.com/office/powerpoint/2010/main" val="775259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47255F29-042F-864A-902A-3D14DFF5D9E5}"/>
              </a:ext>
            </a:extLst>
          </p:cNvPr>
          <p:cNvSpPr>
            <a:spLocks noGrp="1"/>
          </p:cNvSpPr>
          <p:nvPr>
            <p:ph type="title"/>
          </p:nvPr>
        </p:nvSpPr>
        <p:spPr/>
        <p:txBody>
          <a:bodyPr/>
          <a:lstStyle/>
          <a:p>
            <a:r>
              <a:rPr lang="en-US" dirty="0"/>
              <a:t>Reminder: Current State of AI </a:t>
            </a:r>
            <a:r>
              <a:rPr lang="en-US" sz="1600" i="1" dirty="0"/>
              <a:t>(and the difficulty with predictions)</a:t>
            </a:r>
            <a:endParaRPr lang="en-US" i="1" dirty="0"/>
          </a:p>
        </p:txBody>
      </p:sp>
      <p:sp>
        <p:nvSpPr>
          <p:cNvPr id="7" name="Textplatzhalter 6">
            <a:extLst>
              <a:ext uri="{FF2B5EF4-FFF2-40B4-BE49-F238E27FC236}">
                <a16:creationId xmlns:a16="http://schemas.microsoft.com/office/drawing/2014/main" id="{57769DCD-BC56-0986-8C59-EEDB90BECAA5}"/>
              </a:ext>
            </a:extLst>
          </p:cNvPr>
          <p:cNvSpPr>
            <a:spLocks noGrp="1"/>
          </p:cNvSpPr>
          <p:nvPr>
            <p:ph type="body" sz="quarter" idx="16"/>
          </p:nvPr>
        </p:nvSpPr>
        <p:spPr/>
        <p:txBody>
          <a:bodyPr/>
          <a:lstStyle/>
          <a:p>
            <a:r>
              <a:rPr lang="de-DE" dirty="0"/>
              <a:t>Warm-up</a:t>
            </a:r>
            <a:endParaRPr lang="en-US" dirty="0"/>
          </a:p>
        </p:txBody>
      </p:sp>
      <p:pic>
        <p:nvPicPr>
          <p:cNvPr id="11" name="Grafik 10">
            <a:extLst>
              <a:ext uri="{FF2B5EF4-FFF2-40B4-BE49-F238E27FC236}">
                <a16:creationId xmlns:a16="http://schemas.microsoft.com/office/drawing/2014/main" id="{71B8E7FC-CA18-C705-D8E1-8CCCAEC9BF14}"/>
              </a:ext>
            </a:extLst>
          </p:cNvPr>
          <p:cNvPicPr>
            <a:picLocks noChangeAspect="1"/>
          </p:cNvPicPr>
          <p:nvPr/>
        </p:nvPicPr>
        <p:blipFill>
          <a:blip r:embed="rId3"/>
          <a:srcRect l="16803" t="9579" r="9306"/>
          <a:stretch/>
        </p:blipFill>
        <p:spPr>
          <a:xfrm>
            <a:off x="2737944" y="1440665"/>
            <a:ext cx="6232635" cy="50756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94834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F53852C-7485-A122-4B8A-B36F7C5A3108}"/>
              </a:ext>
            </a:extLst>
          </p:cNvPr>
          <p:cNvPicPr>
            <a:picLocks noChangeAspect="1"/>
          </p:cNvPicPr>
          <p:nvPr/>
        </p:nvPicPr>
        <p:blipFill>
          <a:blip r:embed="rId3">
            <a:alphaModFix amt="20000"/>
          </a:blip>
          <a:srcRect l="16803" t="9579" r="9306"/>
          <a:stretch/>
        </p:blipFill>
        <p:spPr>
          <a:xfrm>
            <a:off x="3787499" y="12353"/>
            <a:ext cx="8403746" cy="6843683"/>
          </a:xfrm>
          <a:prstGeom prst="rect">
            <a:avLst/>
          </a:prstGeom>
        </p:spPr>
      </p:pic>
      <p:sp>
        <p:nvSpPr>
          <p:cNvPr id="13" name="Titel 12">
            <a:extLst>
              <a:ext uri="{FF2B5EF4-FFF2-40B4-BE49-F238E27FC236}">
                <a16:creationId xmlns:a16="http://schemas.microsoft.com/office/drawing/2014/main" id="{47255F29-042F-864A-902A-3D14DFF5D9E5}"/>
              </a:ext>
            </a:extLst>
          </p:cNvPr>
          <p:cNvSpPr>
            <a:spLocks noGrp="1"/>
          </p:cNvSpPr>
          <p:nvPr>
            <p:ph type="title"/>
          </p:nvPr>
        </p:nvSpPr>
        <p:spPr/>
        <p:txBody>
          <a:bodyPr/>
          <a:lstStyle/>
          <a:p>
            <a:r>
              <a:rPr lang="en-US" b="1" dirty="0"/>
              <a:t>Less</a:t>
            </a:r>
            <a:r>
              <a:rPr lang="en-US" dirty="0"/>
              <a:t> is </a:t>
            </a:r>
            <a:r>
              <a:rPr lang="en-US" b="1" dirty="0"/>
              <a:t>More</a:t>
            </a:r>
          </a:p>
        </p:txBody>
      </p:sp>
      <p:sp>
        <p:nvSpPr>
          <p:cNvPr id="7" name="Textplatzhalter 6">
            <a:extLst>
              <a:ext uri="{FF2B5EF4-FFF2-40B4-BE49-F238E27FC236}">
                <a16:creationId xmlns:a16="http://schemas.microsoft.com/office/drawing/2014/main" id="{57769DCD-BC56-0986-8C59-EEDB90BECAA5}"/>
              </a:ext>
            </a:extLst>
          </p:cNvPr>
          <p:cNvSpPr>
            <a:spLocks noGrp="1"/>
          </p:cNvSpPr>
          <p:nvPr>
            <p:ph type="body" sz="quarter" idx="16"/>
          </p:nvPr>
        </p:nvSpPr>
        <p:spPr/>
        <p:txBody>
          <a:bodyPr/>
          <a:lstStyle/>
          <a:p>
            <a:r>
              <a:rPr lang="de-DE" dirty="0"/>
              <a:t>Forecast &gt; </a:t>
            </a:r>
            <a:r>
              <a:rPr lang="de-DE" b="1" dirty="0">
                <a:solidFill>
                  <a:schemeClr val="accent1"/>
                </a:solidFill>
              </a:rPr>
              <a:t>Fear</a:t>
            </a:r>
            <a:r>
              <a:rPr lang="de-DE" dirty="0"/>
              <a:t> &gt; Future</a:t>
            </a:r>
            <a:endParaRPr lang="en-US" dirty="0"/>
          </a:p>
        </p:txBody>
      </p:sp>
      <p:sp>
        <p:nvSpPr>
          <p:cNvPr id="4" name="Inhaltsplatzhalter 3">
            <a:extLst>
              <a:ext uri="{FF2B5EF4-FFF2-40B4-BE49-F238E27FC236}">
                <a16:creationId xmlns:a16="http://schemas.microsoft.com/office/drawing/2014/main" id="{F44365A0-1385-D3B1-E3F7-5A3F9A6CCD5F}"/>
              </a:ext>
            </a:extLst>
          </p:cNvPr>
          <p:cNvSpPr>
            <a:spLocks noGrp="1"/>
          </p:cNvSpPr>
          <p:nvPr>
            <p:ph sz="quarter" idx="12"/>
          </p:nvPr>
        </p:nvSpPr>
        <p:spPr/>
        <p:txBody>
          <a:bodyPr/>
          <a:lstStyle/>
          <a:p>
            <a:r>
              <a:rPr lang="en-US" dirty="0"/>
              <a:t>Jan Bosch (last years Keynote): “We use only 4% of Features.”</a:t>
            </a:r>
          </a:p>
          <a:p>
            <a:pPr lvl="1"/>
            <a:r>
              <a:rPr lang="en-US" dirty="0"/>
              <a:t>Understanding of </a:t>
            </a:r>
            <a:r>
              <a:rPr lang="en-US" sz="2800" b="1" dirty="0">
                <a:solidFill>
                  <a:schemeClr val="accent2"/>
                </a:solidFill>
              </a:rPr>
              <a:t>needs</a:t>
            </a:r>
            <a:r>
              <a:rPr lang="en-US" dirty="0"/>
              <a:t> and </a:t>
            </a:r>
            <a:r>
              <a:rPr lang="en-US" sz="3200" b="1" dirty="0">
                <a:solidFill>
                  <a:schemeClr val="accent2"/>
                </a:solidFill>
              </a:rPr>
              <a:t>context</a:t>
            </a:r>
            <a:r>
              <a:rPr lang="en-US" dirty="0"/>
              <a:t> will be the key to value</a:t>
            </a:r>
          </a:p>
          <a:p>
            <a:pPr marL="0" indent="0">
              <a:buNone/>
            </a:pPr>
            <a:endParaRPr lang="en-US" dirty="0"/>
          </a:p>
          <a:p>
            <a:pPr marL="0" indent="0" algn="ctr">
              <a:buNone/>
            </a:pPr>
            <a:r>
              <a:rPr lang="en-US" sz="4000" b="1" dirty="0">
                <a:solidFill>
                  <a:schemeClr val="accent2"/>
                </a:solidFill>
              </a:rPr>
              <a:t>Minimized usefulness</a:t>
            </a:r>
            <a:r>
              <a:rPr lang="en-US" dirty="0"/>
              <a:t> </a:t>
            </a:r>
          </a:p>
          <a:p>
            <a:pPr lvl="1"/>
            <a:endParaRPr lang="en-US" dirty="0"/>
          </a:p>
          <a:p>
            <a:r>
              <a:rPr lang="en-US" dirty="0"/>
              <a:t>Quality</a:t>
            </a:r>
          </a:p>
          <a:p>
            <a:pPr lvl="1"/>
            <a:r>
              <a:rPr lang="en-US" dirty="0"/>
              <a:t>Quality captures the usefulness during application!</a:t>
            </a:r>
          </a:p>
          <a:p>
            <a:pPr lvl="1"/>
            <a:r>
              <a:rPr lang="en-US" dirty="0"/>
              <a:t>What we (humans!) don’t use has no quality (value)</a:t>
            </a:r>
          </a:p>
          <a:p>
            <a:pPr lvl="1"/>
            <a:r>
              <a:rPr lang="en-US" dirty="0"/>
              <a:t>Focus on Specification follows the assumption that spec’s capture usefulness (wrong)</a:t>
            </a:r>
          </a:p>
          <a:p>
            <a:pPr lvl="1"/>
            <a:r>
              <a:rPr lang="en-US" dirty="0"/>
              <a:t>Future Quality: Understanding Context shows Purpose and Meaning ...</a:t>
            </a:r>
            <a:br>
              <a:rPr lang="en-US" dirty="0"/>
            </a:br>
            <a:r>
              <a:rPr lang="en-US" dirty="0"/>
              <a:t>Understanding the </a:t>
            </a:r>
            <a:r>
              <a:rPr lang="en-US" i="1" dirty="0"/>
              <a:t>Application</a:t>
            </a:r>
            <a:r>
              <a:rPr lang="en-US" dirty="0"/>
              <a:t> of the </a:t>
            </a:r>
            <a:r>
              <a:rPr lang="en-US" i="1" dirty="0"/>
              <a:t>Application</a:t>
            </a:r>
          </a:p>
          <a:p>
            <a:pPr lvl="1"/>
            <a:endParaRPr lang="en-US" dirty="0"/>
          </a:p>
        </p:txBody>
      </p:sp>
    </p:spTree>
    <p:extLst>
      <p:ext uri="{BB962C8B-B14F-4D97-AF65-F5344CB8AC3E}">
        <p14:creationId xmlns:p14="http://schemas.microsoft.com/office/powerpoint/2010/main" val="32354494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CE8CDE2-F690-4092-8048-85FFCF78BEA3}"/>
              </a:ext>
            </a:extLst>
          </p:cNvPr>
          <p:cNvSpPr>
            <a:spLocks noGrp="1"/>
          </p:cNvSpPr>
          <p:nvPr>
            <p:ph type="title"/>
          </p:nvPr>
        </p:nvSpPr>
        <p:spPr>
          <a:xfrm>
            <a:off x="1455583" y="914400"/>
            <a:ext cx="4640418" cy="1406769"/>
          </a:xfrm>
        </p:spPr>
        <p:txBody>
          <a:bodyPr/>
          <a:lstStyle/>
          <a:p>
            <a:r>
              <a:rPr lang="de-DE" dirty="0"/>
              <a:t>Agenda</a:t>
            </a:r>
          </a:p>
        </p:txBody>
      </p:sp>
      <p:sp>
        <p:nvSpPr>
          <p:cNvPr id="6" name="Inhaltsplatzhalter 5">
            <a:extLst>
              <a:ext uri="{FF2B5EF4-FFF2-40B4-BE49-F238E27FC236}">
                <a16:creationId xmlns:a16="http://schemas.microsoft.com/office/drawing/2014/main" id="{55CD42B5-A569-4E53-8EBD-2ABE9419EF81}"/>
              </a:ext>
            </a:extLst>
          </p:cNvPr>
          <p:cNvSpPr>
            <a:spLocks noGrp="1"/>
          </p:cNvSpPr>
          <p:nvPr>
            <p:ph sz="quarter" idx="12"/>
          </p:nvPr>
        </p:nvSpPr>
        <p:spPr>
          <a:xfrm>
            <a:off x="1455583" y="2555631"/>
            <a:ext cx="9382590" cy="2108384"/>
          </a:xfrm>
        </p:spPr>
        <p:txBody>
          <a:bodyPr>
            <a:normAutofit/>
          </a:bodyPr>
          <a:lstStyle/>
          <a:p>
            <a:r>
              <a:rPr lang="de-DE" dirty="0"/>
              <a:t>Forecast &gt; Fear &gt; </a:t>
            </a:r>
            <a:r>
              <a:rPr lang="de-DE" b="1" dirty="0">
                <a:solidFill>
                  <a:schemeClr val="accent2"/>
                </a:solidFill>
              </a:rPr>
              <a:t>Future</a:t>
            </a:r>
          </a:p>
        </p:txBody>
      </p:sp>
    </p:spTree>
    <p:extLst>
      <p:ext uri="{BB962C8B-B14F-4D97-AF65-F5344CB8AC3E}">
        <p14:creationId xmlns:p14="http://schemas.microsoft.com/office/powerpoint/2010/main" val="27033166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9D53A4-9DA6-0D78-472C-E71BE9A3E443}"/>
              </a:ext>
            </a:extLst>
          </p:cNvPr>
          <p:cNvSpPr>
            <a:spLocks noGrp="1"/>
          </p:cNvSpPr>
          <p:nvPr>
            <p:ph type="title"/>
          </p:nvPr>
        </p:nvSpPr>
        <p:spPr/>
        <p:txBody>
          <a:bodyPr/>
          <a:lstStyle/>
          <a:p>
            <a:endParaRPr lang="en-US"/>
          </a:p>
        </p:txBody>
      </p:sp>
      <p:sp>
        <p:nvSpPr>
          <p:cNvPr id="3" name="Textplatzhalter 2">
            <a:extLst>
              <a:ext uri="{FF2B5EF4-FFF2-40B4-BE49-F238E27FC236}">
                <a16:creationId xmlns:a16="http://schemas.microsoft.com/office/drawing/2014/main" id="{DB03CE7B-B8FE-249C-8421-9D3A8BBF55FC}"/>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pic>
        <p:nvPicPr>
          <p:cNvPr id="5" name="Grafik 4">
            <a:extLst>
              <a:ext uri="{FF2B5EF4-FFF2-40B4-BE49-F238E27FC236}">
                <a16:creationId xmlns:a16="http://schemas.microsoft.com/office/drawing/2014/main" id="{92E61E6E-5B57-9003-F414-9655B851D31F}"/>
              </a:ext>
            </a:extLst>
          </p:cNvPr>
          <p:cNvPicPr>
            <a:picLocks noChangeAspect="1"/>
          </p:cNvPicPr>
          <p:nvPr/>
        </p:nvPicPr>
        <p:blipFill>
          <a:blip r:embed="rId3">
            <a:alphaModFix amt="35000"/>
          </a:blip>
          <a:stretch>
            <a:fillRect/>
          </a:stretch>
        </p:blipFill>
        <p:spPr>
          <a:xfrm>
            <a:off x="156700" y="1248256"/>
            <a:ext cx="5122119" cy="5143885"/>
          </a:xfrm>
          <a:prstGeom prst="rect">
            <a:avLst/>
          </a:prstGeom>
        </p:spPr>
      </p:pic>
      <p:sp>
        <p:nvSpPr>
          <p:cNvPr id="4" name="Inhaltsplatzhalter 3">
            <a:extLst>
              <a:ext uri="{FF2B5EF4-FFF2-40B4-BE49-F238E27FC236}">
                <a16:creationId xmlns:a16="http://schemas.microsoft.com/office/drawing/2014/main" id="{7F9B7DB3-3260-F880-9378-C8A99846B1E4}"/>
              </a:ext>
            </a:extLst>
          </p:cNvPr>
          <p:cNvSpPr>
            <a:spLocks noGrp="1"/>
          </p:cNvSpPr>
          <p:nvPr>
            <p:ph sz="quarter" idx="12"/>
          </p:nvPr>
        </p:nvSpPr>
        <p:spPr/>
        <p:txBody>
          <a:bodyPr/>
          <a:lstStyle/>
          <a:p>
            <a:pPr marL="0" indent="0" algn="ctr">
              <a:buNone/>
            </a:pPr>
            <a:endParaRPr lang="en-US" sz="1200" dirty="0"/>
          </a:p>
          <a:p>
            <a:pPr marL="0" indent="0" algn="ctr">
              <a:buNone/>
            </a:pPr>
            <a:endParaRPr lang="en-US" sz="1200" dirty="0"/>
          </a:p>
          <a:p>
            <a:pPr marL="0" indent="0" algn="ctr">
              <a:buNone/>
            </a:pPr>
            <a:endParaRPr lang="en-US" sz="3200" dirty="0"/>
          </a:p>
          <a:p>
            <a:pPr marL="0" indent="0" algn="ctr">
              <a:buNone/>
            </a:pPr>
            <a:r>
              <a:rPr lang="en-US" sz="3200" dirty="0"/>
              <a:t>Let’s talk about </a:t>
            </a:r>
            <a:r>
              <a:rPr lang="en-US" sz="4400" b="1" dirty="0">
                <a:solidFill>
                  <a:schemeClr val="accent1"/>
                </a:solidFill>
              </a:rPr>
              <a:t>competence</a:t>
            </a:r>
            <a:r>
              <a:rPr lang="en-US" sz="3200" dirty="0"/>
              <a:t>.</a:t>
            </a:r>
          </a:p>
          <a:p>
            <a:pPr marL="0" indent="0" algn="ctr">
              <a:buNone/>
            </a:pPr>
            <a:endParaRPr lang="en-US" sz="1600" dirty="0"/>
          </a:p>
          <a:p>
            <a:pPr marL="0" indent="0" algn="ctr">
              <a:buNone/>
            </a:pPr>
            <a:r>
              <a:rPr lang="en-US" sz="5400" i="1" dirty="0">
                <a:solidFill>
                  <a:schemeClr val="tx1">
                    <a:lumMod val="65000"/>
                    <a:lumOff val="35000"/>
                  </a:schemeClr>
                </a:solidFill>
              </a:rPr>
              <a:t>“Do you see yourself as competent?”</a:t>
            </a:r>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12018978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9D53A4-9DA6-0D78-472C-E71BE9A3E443}"/>
              </a:ext>
            </a:extLst>
          </p:cNvPr>
          <p:cNvSpPr>
            <a:spLocks noGrp="1"/>
          </p:cNvSpPr>
          <p:nvPr>
            <p:ph type="title"/>
          </p:nvPr>
        </p:nvSpPr>
        <p:spPr/>
        <p:txBody>
          <a:bodyPr/>
          <a:lstStyle/>
          <a:p>
            <a:endParaRPr lang="en-US"/>
          </a:p>
        </p:txBody>
      </p:sp>
      <p:sp>
        <p:nvSpPr>
          <p:cNvPr id="3" name="Textplatzhalter 2">
            <a:extLst>
              <a:ext uri="{FF2B5EF4-FFF2-40B4-BE49-F238E27FC236}">
                <a16:creationId xmlns:a16="http://schemas.microsoft.com/office/drawing/2014/main" id="{DB03CE7B-B8FE-249C-8421-9D3A8BBF55FC}"/>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pic>
        <p:nvPicPr>
          <p:cNvPr id="5" name="Grafik 4">
            <a:extLst>
              <a:ext uri="{FF2B5EF4-FFF2-40B4-BE49-F238E27FC236}">
                <a16:creationId xmlns:a16="http://schemas.microsoft.com/office/drawing/2014/main" id="{92E61E6E-5B57-9003-F414-9655B851D31F}"/>
              </a:ext>
            </a:extLst>
          </p:cNvPr>
          <p:cNvPicPr>
            <a:picLocks noChangeAspect="1"/>
          </p:cNvPicPr>
          <p:nvPr/>
        </p:nvPicPr>
        <p:blipFill>
          <a:blip r:embed="rId3">
            <a:alphaModFix amt="70000"/>
          </a:blip>
          <a:stretch>
            <a:fillRect/>
          </a:stretch>
        </p:blipFill>
        <p:spPr>
          <a:xfrm>
            <a:off x="7651772" y="1570880"/>
            <a:ext cx="5122119" cy="5143885"/>
          </a:xfrm>
          <a:prstGeom prst="rect">
            <a:avLst/>
          </a:prstGeom>
        </p:spPr>
      </p:pic>
      <p:sp>
        <p:nvSpPr>
          <p:cNvPr id="4" name="Inhaltsplatzhalter 3">
            <a:extLst>
              <a:ext uri="{FF2B5EF4-FFF2-40B4-BE49-F238E27FC236}">
                <a16:creationId xmlns:a16="http://schemas.microsoft.com/office/drawing/2014/main" id="{7F9B7DB3-3260-F880-9378-C8A99846B1E4}"/>
              </a:ext>
            </a:extLst>
          </p:cNvPr>
          <p:cNvSpPr>
            <a:spLocks noGrp="1"/>
          </p:cNvSpPr>
          <p:nvPr>
            <p:ph sz="quarter" idx="12"/>
          </p:nvPr>
        </p:nvSpPr>
        <p:spPr>
          <a:xfrm>
            <a:off x="3423805" y="1635362"/>
            <a:ext cx="5855278" cy="4689238"/>
          </a:xfrm>
        </p:spPr>
        <p:txBody>
          <a:bodyPr/>
          <a:lstStyle/>
          <a:p>
            <a:pPr marL="0" indent="0">
              <a:buNone/>
            </a:pPr>
            <a:r>
              <a:rPr lang="en-US" sz="3200" dirty="0"/>
              <a:t>Machine </a:t>
            </a:r>
            <a:r>
              <a:rPr lang="en-US" sz="4400" b="1" dirty="0">
                <a:solidFill>
                  <a:schemeClr val="accent1"/>
                </a:solidFill>
              </a:rPr>
              <a:t>competence</a:t>
            </a:r>
            <a:endParaRPr lang="en-US" sz="3200" dirty="0"/>
          </a:p>
          <a:p>
            <a:pPr marL="0" indent="0" algn="ctr">
              <a:buNone/>
            </a:pPr>
            <a:endParaRPr lang="en-US" sz="1800" dirty="0"/>
          </a:p>
          <a:p>
            <a:pPr marL="0" indent="0" algn="ctr">
              <a:buNone/>
            </a:pPr>
            <a:endParaRPr lang="en-US" sz="1800" dirty="0"/>
          </a:p>
          <a:p>
            <a:pPr marL="0" indent="0" algn="ctr">
              <a:buNone/>
            </a:pPr>
            <a:r>
              <a:rPr lang="en-US" sz="4000" dirty="0"/>
              <a:t>vs</a:t>
            </a:r>
          </a:p>
          <a:p>
            <a:pPr marL="0" indent="0" algn="ctr">
              <a:buNone/>
            </a:pPr>
            <a:endParaRPr lang="en-US" sz="1800" dirty="0"/>
          </a:p>
          <a:p>
            <a:pPr marL="0" indent="0" algn="ctr">
              <a:buNone/>
            </a:pPr>
            <a:endParaRPr lang="en-US" sz="1800" dirty="0"/>
          </a:p>
          <a:p>
            <a:pPr marL="0" indent="0" algn="r">
              <a:buNone/>
            </a:pPr>
            <a:r>
              <a:rPr lang="en-US" sz="3200" dirty="0"/>
              <a:t>Human </a:t>
            </a:r>
            <a:r>
              <a:rPr lang="en-US" sz="4400" b="1" dirty="0">
                <a:solidFill>
                  <a:schemeClr val="accent2"/>
                </a:solidFill>
              </a:rPr>
              <a:t>competence</a:t>
            </a:r>
            <a:endParaRPr lang="en-US" dirty="0"/>
          </a:p>
        </p:txBody>
      </p:sp>
      <p:pic>
        <p:nvPicPr>
          <p:cNvPr id="7" name="Grafik 6">
            <a:extLst>
              <a:ext uri="{FF2B5EF4-FFF2-40B4-BE49-F238E27FC236}">
                <a16:creationId xmlns:a16="http://schemas.microsoft.com/office/drawing/2014/main" id="{3A7F1C18-4C50-8FE7-3A39-EF35CC70847E}"/>
              </a:ext>
            </a:extLst>
          </p:cNvPr>
          <p:cNvPicPr>
            <a:picLocks noChangeAspect="1"/>
          </p:cNvPicPr>
          <p:nvPr/>
        </p:nvPicPr>
        <p:blipFill>
          <a:blip r:embed="rId4">
            <a:alphaModFix amt="70000"/>
          </a:blip>
          <a:stretch>
            <a:fillRect/>
          </a:stretch>
        </p:blipFill>
        <p:spPr>
          <a:xfrm>
            <a:off x="442913" y="1113865"/>
            <a:ext cx="2888673" cy="4333009"/>
          </a:xfrm>
          <a:prstGeom prst="rect">
            <a:avLst/>
          </a:prstGeom>
        </p:spPr>
      </p:pic>
    </p:spTree>
    <p:extLst>
      <p:ext uri="{BB962C8B-B14F-4D97-AF65-F5344CB8AC3E}">
        <p14:creationId xmlns:p14="http://schemas.microsoft.com/office/powerpoint/2010/main" val="39510657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C5AE8E6-FE67-A367-3AFB-E639920930F9}"/>
              </a:ext>
            </a:extLst>
          </p:cNvPr>
          <p:cNvSpPr>
            <a:spLocks noGrp="1"/>
          </p:cNvSpPr>
          <p:nvPr>
            <p:ph type="body" sz="quarter" idx="16"/>
          </p:nvPr>
        </p:nvSpPr>
        <p:spPr/>
        <p:txBody>
          <a:bodyPr/>
          <a:lstStyle/>
          <a:p>
            <a:endParaRPr lang="en-US"/>
          </a:p>
        </p:txBody>
      </p:sp>
      <p:pic>
        <p:nvPicPr>
          <p:cNvPr id="4" name="Grafik 3">
            <a:extLst>
              <a:ext uri="{FF2B5EF4-FFF2-40B4-BE49-F238E27FC236}">
                <a16:creationId xmlns:a16="http://schemas.microsoft.com/office/drawing/2014/main" id="{337587A5-9ECE-2008-3851-EDA02256440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915924" y="0"/>
            <a:ext cx="10360152" cy="6858000"/>
          </a:xfrm>
          <a:prstGeom prst="rect">
            <a:avLst/>
          </a:prstGeom>
        </p:spPr>
      </p:pic>
      <p:sp>
        <p:nvSpPr>
          <p:cNvPr id="3" name="Textfeld 2">
            <a:extLst>
              <a:ext uri="{FF2B5EF4-FFF2-40B4-BE49-F238E27FC236}">
                <a16:creationId xmlns:a16="http://schemas.microsoft.com/office/drawing/2014/main" id="{1246F06F-A12B-DED5-4FDF-7AB31571AC93}"/>
              </a:ext>
            </a:extLst>
          </p:cNvPr>
          <p:cNvSpPr txBox="1"/>
          <p:nvPr/>
        </p:nvSpPr>
        <p:spPr>
          <a:xfrm>
            <a:off x="1065208" y="3284116"/>
            <a:ext cx="10210868" cy="3323987"/>
          </a:xfrm>
          <a:prstGeom prst="rect">
            <a:avLst/>
          </a:prstGeom>
          <a:noFill/>
        </p:spPr>
        <p:txBody>
          <a:bodyPr wrap="square" rtlCol="0">
            <a:spAutoFit/>
          </a:bodyPr>
          <a:lstStyle/>
          <a:p>
            <a:r>
              <a:rPr lang="en-US" sz="7000" dirty="0">
                <a:solidFill>
                  <a:schemeClr val="accent2"/>
                </a:solidFill>
                <a:latin typeface="Comforter Brush" pitchFamily="2" charset="0"/>
              </a:rPr>
              <a:t>“Competence is the ability to act creatively and independently in open-ended, unexpected situations.”</a:t>
            </a:r>
            <a:r>
              <a:rPr lang="en-US" sz="3600" dirty="0">
                <a:solidFill>
                  <a:schemeClr val="accent2"/>
                </a:solidFill>
                <a:latin typeface="Comforter Brush" pitchFamily="2" charset="0"/>
              </a:rPr>
              <a:t>(John </a:t>
            </a:r>
            <a:r>
              <a:rPr lang="en-US" sz="3600" dirty="0" err="1">
                <a:solidFill>
                  <a:schemeClr val="accent2"/>
                </a:solidFill>
                <a:latin typeface="Comforter Brush" pitchFamily="2" charset="0"/>
              </a:rPr>
              <a:t>Erpenbeck</a:t>
            </a:r>
            <a:r>
              <a:rPr lang="en-US" sz="3600" dirty="0">
                <a:solidFill>
                  <a:schemeClr val="accent2"/>
                </a:solidFill>
                <a:latin typeface="Comforter Brush" pitchFamily="2" charset="0"/>
              </a:rPr>
              <a:t> )</a:t>
            </a:r>
          </a:p>
        </p:txBody>
      </p:sp>
    </p:spTree>
    <p:extLst>
      <p:ext uri="{BB962C8B-B14F-4D97-AF65-F5344CB8AC3E}">
        <p14:creationId xmlns:p14="http://schemas.microsoft.com/office/powerpoint/2010/main" val="2752716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9D53A4-9DA6-0D78-472C-E71BE9A3E443}"/>
              </a:ext>
            </a:extLst>
          </p:cNvPr>
          <p:cNvSpPr>
            <a:spLocks noGrp="1"/>
          </p:cNvSpPr>
          <p:nvPr>
            <p:ph type="title"/>
          </p:nvPr>
        </p:nvSpPr>
        <p:spPr/>
        <p:txBody>
          <a:bodyPr/>
          <a:lstStyle/>
          <a:p>
            <a:endParaRPr lang="en-US"/>
          </a:p>
        </p:txBody>
      </p:sp>
      <p:sp>
        <p:nvSpPr>
          <p:cNvPr id="3" name="Textplatzhalter 2">
            <a:extLst>
              <a:ext uri="{FF2B5EF4-FFF2-40B4-BE49-F238E27FC236}">
                <a16:creationId xmlns:a16="http://schemas.microsoft.com/office/drawing/2014/main" id="{DB03CE7B-B8FE-249C-8421-9D3A8BBF55FC}"/>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pic>
        <p:nvPicPr>
          <p:cNvPr id="5" name="Grafik 4">
            <a:extLst>
              <a:ext uri="{FF2B5EF4-FFF2-40B4-BE49-F238E27FC236}">
                <a16:creationId xmlns:a16="http://schemas.microsoft.com/office/drawing/2014/main" id="{92E61E6E-5B57-9003-F414-9655B851D31F}"/>
              </a:ext>
            </a:extLst>
          </p:cNvPr>
          <p:cNvPicPr>
            <a:picLocks noChangeAspect="1"/>
          </p:cNvPicPr>
          <p:nvPr/>
        </p:nvPicPr>
        <p:blipFill>
          <a:blip r:embed="rId3">
            <a:alphaModFix amt="70000"/>
          </a:blip>
          <a:stretch>
            <a:fillRect/>
          </a:stretch>
        </p:blipFill>
        <p:spPr>
          <a:xfrm>
            <a:off x="7651772" y="1570880"/>
            <a:ext cx="5122119" cy="5143885"/>
          </a:xfrm>
          <a:prstGeom prst="rect">
            <a:avLst/>
          </a:prstGeom>
        </p:spPr>
      </p:pic>
      <p:sp>
        <p:nvSpPr>
          <p:cNvPr id="4" name="Inhaltsplatzhalter 3">
            <a:extLst>
              <a:ext uri="{FF2B5EF4-FFF2-40B4-BE49-F238E27FC236}">
                <a16:creationId xmlns:a16="http://schemas.microsoft.com/office/drawing/2014/main" id="{7F9B7DB3-3260-F880-9378-C8A99846B1E4}"/>
              </a:ext>
            </a:extLst>
          </p:cNvPr>
          <p:cNvSpPr>
            <a:spLocks noGrp="1"/>
          </p:cNvSpPr>
          <p:nvPr>
            <p:ph sz="quarter" idx="12"/>
          </p:nvPr>
        </p:nvSpPr>
        <p:spPr>
          <a:xfrm>
            <a:off x="3423804" y="1635362"/>
            <a:ext cx="5985163" cy="4689238"/>
          </a:xfrm>
        </p:spPr>
        <p:txBody>
          <a:bodyPr/>
          <a:lstStyle/>
          <a:p>
            <a:pPr marL="0" indent="0" algn="ctr">
              <a:buNone/>
            </a:pPr>
            <a:endParaRPr lang="en-US" dirty="0"/>
          </a:p>
          <a:p>
            <a:pPr marL="0" indent="0">
              <a:buNone/>
            </a:pPr>
            <a:r>
              <a:rPr lang="en-US" sz="4400" b="1" dirty="0">
                <a:solidFill>
                  <a:schemeClr val="accent1"/>
                </a:solidFill>
              </a:rPr>
              <a:t>Feudalism</a:t>
            </a:r>
            <a:endParaRPr lang="en-US" sz="3200" dirty="0"/>
          </a:p>
          <a:p>
            <a:pPr marL="0" indent="0" algn="ctr">
              <a:buNone/>
            </a:pPr>
            <a:endParaRPr lang="en-US" sz="1600" dirty="0"/>
          </a:p>
          <a:p>
            <a:pPr marL="0" indent="0" algn="ctr">
              <a:buNone/>
            </a:pPr>
            <a:endParaRPr lang="en-US" sz="1600" dirty="0"/>
          </a:p>
          <a:p>
            <a:pPr marL="0" indent="0" algn="ctr">
              <a:buNone/>
            </a:pPr>
            <a:r>
              <a:rPr lang="en-US" sz="4000" dirty="0"/>
              <a:t>vs</a:t>
            </a:r>
          </a:p>
          <a:p>
            <a:pPr marL="0" indent="0" algn="ctr">
              <a:buNone/>
            </a:pPr>
            <a:endParaRPr lang="en-US" sz="1600" dirty="0"/>
          </a:p>
          <a:p>
            <a:pPr marL="0" indent="0" algn="ctr">
              <a:buNone/>
            </a:pPr>
            <a:endParaRPr lang="en-US" sz="1600" dirty="0"/>
          </a:p>
          <a:p>
            <a:pPr marL="0" indent="0" algn="r">
              <a:buNone/>
            </a:pPr>
            <a:r>
              <a:rPr lang="en-US" sz="4400" b="1" dirty="0">
                <a:solidFill>
                  <a:schemeClr val="accent2"/>
                </a:solidFill>
              </a:rPr>
              <a:t>Regulation</a:t>
            </a:r>
            <a:endParaRPr lang="en-US" sz="3200" dirty="0">
              <a:solidFill>
                <a:schemeClr val="accent2"/>
              </a:solidFill>
            </a:endParaRPr>
          </a:p>
          <a:p>
            <a:pPr marL="0" indent="0" algn="ctr">
              <a:buNone/>
            </a:pPr>
            <a:endParaRPr lang="en-US" dirty="0"/>
          </a:p>
          <a:p>
            <a:pPr marL="0" indent="0" algn="ctr">
              <a:buNone/>
            </a:pPr>
            <a:endParaRPr lang="en-US" dirty="0"/>
          </a:p>
        </p:txBody>
      </p:sp>
      <p:pic>
        <p:nvPicPr>
          <p:cNvPr id="7" name="Grafik 6">
            <a:extLst>
              <a:ext uri="{FF2B5EF4-FFF2-40B4-BE49-F238E27FC236}">
                <a16:creationId xmlns:a16="http://schemas.microsoft.com/office/drawing/2014/main" id="{3A7F1C18-4C50-8FE7-3A39-EF35CC70847E}"/>
              </a:ext>
            </a:extLst>
          </p:cNvPr>
          <p:cNvPicPr>
            <a:picLocks noChangeAspect="1"/>
          </p:cNvPicPr>
          <p:nvPr/>
        </p:nvPicPr>
        <p:blipFill>
          <a:blip r:embed="rId4">
            <a:alphaModFix amt="70000"/>
          </a:blip>
          <a:stretch>
            <a:fillRect/>
          </a:stretch>
        </p:blipFill>
        <p:spPr>
          <a:xfrm>
            <a:off x="442913" y="1113865"/>
            <a:ext cx="2888673" cy="4333009"/>
          </a:xfrm>
          <a:prstGeom prst="rect">
            <a:avLst/>
          </a:prstGeom>
        </p:spPr>
      </p:pic>
    </p:spTree>
    <p:extLst>
      <p:ext uri="{BB962C8B-B14F-4D97-AF65-F5344CB8AC3E}">
        <p14:creationId xmlns:p14="http://schemas.microsoft.com/office/powerpoint/2010/main" val="29810462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8AAA62E-856D-4B50-6D19-6DB754ABBC42}"/>
              </a:ext>
            </a:extLst>
          </p:cNvPr>
          <p:cNvSpPr>
            <a:spLocks noGrp="1"/>
          </p:cNvSpPr>
          <p:nvPr>
            <p:ph type="body" sz="quarter" idx="16"/>
          </p:nvPr>
        </p:nvSpPr>
        <p:spPr/>
        <p:txBody>
          <a:bodyPr/>
          <a:lstStyle/>
          <a:p>
            <a:endParaRPr lang="en-US"/>
          </a:p>
        </p:txBody>
      </p:sp>
      <p:pic>
        <p:nvPicPr>
          <p:cNvPr id="4" name="Grafik 3">
            <a:extLst>
              <a:ext uri="{FF2B5EF4-FFF2-40B4-BE49-F238E27FC236}">
                <a16:creationId xmlns:a16="http://schemas.microsoft.com/office/drawing/2014/main" id="{16E3004E-0C0F-2DC3-5EE3-2407D75CBFE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952500" y="0"/>
            <a:ext cx="10287000" cy="6858000"/>
          </a:xfrm>
          <a:prstGeom prst="rect">
            <a:avLst/>
          </a:prstGeom>
        </p:spPr>
      </p:pic>
      <p:sp>
        <p:nvSpPr>
          <p:cNvPr id="3" name="Textfeld 2">
            <a:extLst>
              <a:ext uri="{FF2B5EF4-FFF2-40B4-BE49-F238E27FC236}">
                <a16:creationId xmlns:a16="http://schemas.microsoft.com/office/drawing/2014/main" id="{4615280E-DB72-A3F1-1F10-83F4523EEDE4}"/>
              </a:ext>
            </a:extLst>
          </p:cNvPr>
          <p:cNvSpPr txBox="1"/>
          <p:nvPr/>
        </p:nvSpPr>
        <p:spPr>
          <a:xfrm>
            <a:off x="1572423" y="468180"/>
            <a:ext cx="9208145" cy="2646878"/>
          </a:xfrm>
          <a:prstGeom prst="rect">
            <a:avLst/>
          </a:prstGeom>
          <a:noFill/>
        </p:spPr>
        <p:txBody>
          <a:bodyPr wrap="square" rtlCol="0">
            <a:spAutoFit/>
          </a:bodyPr>
          <a:lstStyle/>
          <a:p>
            <a:r>
              <a:rPr lang="en-US" sz="16600" dirty="0">
                <a:solidFill>
                  <a:schemeClr val="accent2"/>
                </a:solidFill>
                <a:latin typeface="Comforter Brush" pitchFamily="2" charset="0"/>
              </a:rPr>
              <a:t>Let’s explore :)</a:t>
            </a:r>
          </a:p>
        </p:txBody>
      </p:sp>
    </p:spTree>
    <p:extLst>
      <p:ext uri="{BB962C8B-B14F-4D97-AF65-F5344CB8AC3E}">
        <p14:creationId xmlns:p14="http://schemas.microsoft.com/office/powerpoint/2010/main" val="17258150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17640B7-E77F-6F26-9896-A2EB11478012}"/>
              </a:ext>
            </a:extLst>
          </p:cNvPr>
          <p:cNvSpPr>
            <a:spLocks noGrp="1"/>
          </p:cNvSpPr>
          <p:nvPr>
            <p:ph type="title"/>
          </p:nvPr>
        </p:nvSpPr>
        <p:spPr/>
        <p:txBody>
          <a:bodyPr/>
          <a:lstStyle/>
          <a:p>
            <a:r>
              <a:rPr lang="en-US" dirty="0"/>
              <a:t>Reframing ;)</a:t>
            </a:r>
          </a:p>
        </p:txBody>
      </p:sp>
      <p:sp>
        <p:nvSpPr>
          <p:cNvPr id="3" name="Textplatzhalter 2">
            <a:extLst>
              <a:ext uri="{FF2B5EF4-FFF2-40B4-BE49-F238E27FC236}">
                <a16:creationId xmlns:a16="http://schemas.microsoft.com/office/drawing/2014/main" id="{70EB2A36-3982-2977-F0EF-D35A78B798EC}"/>
              </a:ext>
            </a:extLst>
          </p:cNvPr>
          <p:cNvSpPr>
            <a:spLocks noGrp="1"/>
          </p:cNvSpPr>
          <p:nvPr>
            <p:ph type="body" sz="quarter" idx="16"/>
          </p:nvPr>
        </p:nvSpPr>
        <p:spPr/>
        <p:txBody>
          <a:bodyPr>
            <a:normAutofit/>
          </a:bodyPr>
          <a:lstStyle/>
          <a:p>
            <a:r>
              <a:rPr lang="de-DE" dirty="0"/>
              <a:t>Forecast &gt; Fear &gt; </a:t>
            </a:r>
            <a:r>
              <a:rPr lang="de-DE" b="1" dirty="0">
                <a:solidFill>
                  <a:schemeClr val="accent2"/>
                </a:solidFill>
              </a:rPr>
              <a:t>Future</a:t>
            </a:r>
            <a:endParaRPr lang="en-US" dirty="0"/>
          </a:p>
        </p:txBody>
      </p:sp>
      <p:sp>
        <p:nvSpPr>
          <p:cNvPr id="2" name="Inhaltsplatzhalter 1">
            <a:extLst>
              <a:ext uri="{FF2B5EF4-FFF2-40B4-BE49-F238E27FC236}">
                <a16:creationId xmlns:a16="http://schemas.microsoft.com/office/drawing/2014/main" id="{78786233-360D-2333-36DC-B9466969ABF0}"/>
              </a:ext>
            </a:extLst>
          </p:cNvPr>
          <p:cNvSpPr>
            <a:spLocks noGrp="1"/>
          </p:cNvSpPr>
          <p:nvPr>
            <p:ph sz="quarter" idx="12"/>
          </p:nvPr>
        </p:nvSpPr>
        <p:spPr/>
        <p:txBody>
          <a:bodyPr>
            <a:normAutofit/>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800" b="1" dirty="0">
                <a:solidFill>
                  <a:schemeClr val="tx1">
                    <a:lumMod val="50000"/>
                    <a:lumOff val="50000"/>
                  </a:schemeClr>
                </a:solidFill>
              </a:rPr>
              <a:t>Bad News</a:t>
            </a:r>
            <a:r>
              <a:rPr lang="en-US" sz="4800" dirty="0"/>
              <a:t>: AI won’t replace</a:t>
            </a:r>
            <a:br>
              <a:rPr lang="en-US" sz="4800" dirty="0"/>
            </a:br>
            <a:r>
              <a:rPr lang="en-US" sz="4800" dirty="0"/>
              <a:t>our workforce fully until 2030.</a:t>
            </a:r>
          </a:p>
        </p:txBody>
      </p:sp>
    </p:spTree>
    <p:extLst>
      <p:ext uri="{BB962C8B-B14F-4D97-AF65-F5344CB8AC3E}">
        <p14:creationId xmlns:p14="http://schemas.microsoft.com/office/powerpoint/2010/main" val="4225066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0862632-03B8-0271-D938-76646C93A1D7}"/>
              </a:ext>
            </a:extLst>
          </p:cNvPr>
          <p:cNvSpPr>
            <a:spLocks noGrp="1"/>
          </p:cNvSpPr>
          <p:nvPr>
            <p:ph type="title"/>
          </p:nvPr>
        </p:nvSpPr>
        <p:spPr/>
        <p:txBody>
          <a:bodyPr/>
          <a:lstStyle/>
          <a:p>
            <a:r>
              <a:rPr lang="en-US" dirty="0"/>
              <a:t>WEF: Future Skills</a:t>
            </a:r>
          </a:p>
        </p:txBody>
      </p:sp>
      <p:sp>
        <p:nvSpPr>
          <p:cNvPr id="3" name="Textplatzhalter 2">
            <a:extLst>
              <a:ext uri="{FF2B5EF4-FFF2-40B4-BE49-F238E27FC236}">
                <a16:creationId xmlns:a16="http://schemas.microsoft.com/office/drawing/2014/main" id="{59EA0873-8214-8B75-C2DE-3AA166792F55}"/>
              </a:ext>
            </a:extLst>
          </p:cNvPr>
          <p:cNvSpPr>
            <a:spLocks noGrp="1"/>
          </p:cNvSpPr>
          <p:nvPr>
            <p:ph type="body" sz="quarter" idx="16"/>
          </p:nvPr>
        </p:nvSpPr>
        <p:spPr>
          <a:xfrm>
            <a:off x="814388" y="200025"/>
            <a:ext cx="8253412" cy="457200"/>
          </a:xfrm>
        </p:spPr>
        <p:txBody>
          <a:bodyPr>
            <a:normAutofit/>
          </a:bodyPr>
          <a:lstStyle/>
          <a:p>
            <a:r>
              <a:rPr lang="de-DE" dirty="0"/>
              <a:t>Forecast &gt; Fear &gt; </a:t>
            </a:r>
            <a:r>
              <a:rPr lang="de-DE" b="1" dirty="0">
                <a:solidFill>
                  <a:schemeClr val="accent2"/>
                </a:solidFill>
              </a:rPr>
              <a:t>Future</a:t>
            </a:r>
            <a:endParaRPr lang="en-US" dirty="0"/>
          </a:p>
        </p:txBody>
      </p:sp>
      <p:sp>
        <p:nvSpPr>
          <p:cNvPr id="5" name="Inhaltsplatzhalter 4">
            <a:extLst>
              <a:ext uri="{FF2B5EF4-FFF2-40B4-BE49-F238E27FC236}">
                <a16:creationId xmlns:a16="http://schemas.microsoft.com/office/drawing/2014/main" id="{F5369B46-174D-AD3F-8058-8B75BAE4E01E}"/>
              </a:ext>
            </a:extLst>
          </p:cNvPr>
          <p:cNvSpPr>
            <a:spLocks noGrp="1"/>
          </p:cNvSpPr>
          <p:nvPr>
            <p:ph sz="quarter" idx="12"/>
          </p:nvPr>
        </p:nvSpPr>
        <p:spPr>
          <a:xfrm>
            <a:off x="803275" y="1635125"/>
            <a:ext cx="3624375" cy="4689475"/>
          </a:xfrm>
        </p:spPr>
        <p:txBody>
          <a:bodyPr>
            <a:normAutofit/>
          </a:bodyPr>
          <a:lstStyle/>
          <a:p>
            <a:r>
              <a:rPr lang="en-US" dirty="0"/>
              <a:t>Systems thinking</a:t>
            </a:r>
          </a:p>
          <a:p>
            <a:r>
              <a:rPr lang="en-US" dirty="0"/>
              <a:t>Empathy and active listening</a:t>
            </a:r>
          </a:p>
          <a:p>
            <a:r>
              <a:rPr lang="en-US" dirty="0"/>
              <a:t>Motivation and self-awareness</a:t>
            </a:r>
          </a:p>
          <a:p>
            <a:r>
              <a:rPr lang="en-US" dirty="0"/>
              <a:t>Curiosity and lifelong learning</a:t>
            </a:r>
          </a:p>
          <a:p>
            <a:r>
              <a:rPr lang="en-US" dirty="0"/>
              <a:t>Leadership and social influence</a:t>
            </a:r>
          </a:p>
          <a:p>
            <a:r>
              <a:rPr lang="en-US" dirty="0"/>
              <a:t>Creative thinking</a:t>
            </a:r>
          </a:p>
          <a:p>
            <a:r>
              <a:rPr lang="en-US" dirty="0"/>
              <a:t>(Technological literacy)</a:t>
            </a:r>
          </a:p>
          <a:p>
            <a:r>
              <a:rPr lang="en-US" dirty="0"/>
              <a:t>Analytical thinking</a:t>
            </a:r>
          </a:p>
          <a:p>
            <a:r>
              <a:rPr lang="en-US" dirty="0"/>
              <a:t>Resilience, flexibility, and agility</a:t>
            </a:r>
          </a:p>
          <a:p>
            <a:pPr lvl="1"/>
            <a:endParaRPr lang="de-DE" dirty="0"/>
          </a:p>
        </p:txBody>
      </p:sp>
      <p:pic>
        <p:nvPicPr>
          <p:cNvPr id="8" name="Grafik 7">
            <a:extLst>
              <a:ext uri="{FF2B5EF4-FFF2-40B4-BE49-F238E27FC236}">
                <a16:creationId xmlns:a16="http://schemas.microsoft.com/office/drawing/2014/main" id="{5ECFF66B-A38E-A335-3372-5FF07E487A76}"/>
              </a:ext>
            </a:extLst>
          </p:cNvPr>
          <p:cNvPicPr>
            <a:picLocks noChangeAspect="1"/>
          </p:cNvPicPr>
          <p:nvPr/>
        </p:nvPicPr>
        <p:blipFill>
          <a:blip r:embed="rId3"/>
          <a:stretch>
            <a:fillRect/>
          </a:stretch>
        </p:blipFill>
        <p:spPr>
          <a:xfrm>
            <a:off x="4941094" y="1481245"/>
            <a:ext cx="6678120" cy="49972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3253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0862632-03B8-0271-D938-76646C93A1D7}"/>
              </a:ext>
            </a:extLst>
          </p:cNvPr>
          <p:cNvSpPr>
            <a:spLocks noGrp="1"/>
          </p:cNvSpPr>
          <p:nvPr>
            <p:ph type="title"/>
          </p:nvPr>
        </p:nvSpPr>
        <p:spPr/>
        <p:txBody>
          <a:bodyPr/>
          <a:lstStyle/>
          <a:p>
            <a:r>
              <a:rPr lang="en-US" dirty="0"/>
              <a:t>Future Skills</a:t>
            </a:r>
          </a:p>
        </p:txBody>
      </p:sp>
      <p:sp>
        <p:nvSpPr>
          <p:cNvPr id="3" name="Textplatzhalter 2">
            <a:extLst>
              <a:ext uri="{FF2B5EF4-FFF2-40B4-BE49-F238E27FC236}">
                <a16:creationId xmlns:a16="http://schemas.microsoft.com/office/drawing/2014/main" id="{59EA0873-8214-8B75-C2DE-3AA166792F55}"/>
              </a:ext>
            </a:extLst>
          </p:cNvPr>
          <p:cNvSpPr>
            <a:spLocks noGrp="1"/>
          </p:cNvSpPr>
          <p:nvPr>
            <p:ph type="body" sz="quarter" idx="16"/>
          </p:nvPr>
        </p:nvSpPr>
        <p:spPr>
          <a:xfrm>
            <a:off x="814388" y="200025"/>
            <a:ext cx="8253412" cy="457200"/>
          </a:xfrm>
        </p:spPr>
        <p:txBody>
          <a:bodyPr>
            <a:normAutofit/>
          </a:bodyPr>
          <a:lstStyle/>
          <a:p>
            <a:r>
              <a:rPr lang="de-DE" dirty="0"/>
              <a:t>Forecast &gt; Fear &gt; </a:t>
            </a:r>
            <a:r>
              <a:rPr lang="de-DE" b="1" dirty="0">
                <a:solidFill>
                  <a:schemeClr val="accent2"/>
                </a:solidFill>
              </a:rPr>
              <a:t>Future</a:t>
            </a:r>
            <a:endParaRPr lang="en-US" dirty="0"/>
          </a:p>
        </p:txBody>
      </p:sp>
      <p:sp>
        <p:nvSpPr>
          <p:cNvPr id="5" name="Inhaltsplatzhalter 4">
            <a:extLst>
              <a:ext uri="{FF2B5EF4-FFF2-40B4-BE49-F238E27FC236}">
                <a16:creationId xmlns:a16="http://schemas.microsoft.com/office/drawing/2014/main" id="{F5369B46-174D-AD3F-8058-8B75BAE4E01E}"/>
              </a:ext>
            </a:extLst>
          </p:cNvPr>
          <p:cNvSpPr>
            <a:spLocks noGrp="1"/>
          </p:cNvSpPr>
          <p:nvPr>
            <p:ph sz="quarter" idx="12"/>
          </p:nvPr>
        </p:nvSpPr>
        <p:spPr>
          <a:xfrm>
            <a:off x="803275" y="1635125"/>
            <a:ext cx="3624375" cy="4689475"/>
          </a:xfrm>
        </p:spPr>
        <p:txBody>
          <a:bodyPr>
            <a:normAutofit/>
          </a:bodyPr>
          <a:lstStyle/>
          <a:p>
            <a:r>
              <a:rPr lang="en-US" dirty="0">
                <a:solidFill>
                  <a:schemeClr val="bg1">
                    <a:lumMod val="75000"/>
                  </a:schemeClr>
                </a:solidFill>
              </a:rPr>
              <a:t>Systems thinking</a:t>
            </a:r>
          </a:p>
          <a:p>
            <a:r>
              <a:rPr lang="en-US" dirty="0">
                <a:solidFill>
                  <a:schemeClr val="bg1">
                    <a:lumMod val="75000"/>
                  </a:schemeClr>
                </a:solidFill>
              </a:rPr>
              <a:t>Empathy and active listening</a:t>
            </a:r>
          </a:p>
          <a:p>
            <a:r>
              <a:rPr lang="en-US" dirty="0">
                <a:solidFill>
                  <a:schemeClr val="bg1">
                    <a:lumMod val="75000"/>
                  </a:schemeClr>
                </a:solidFill>
              </a:rPr>
              <a:t>Motivation and self-awareness</a:t>
            </a:r>
          </a:p>
          <a:p>
            <a:r>
              <a:rPr lang="en-US" dirty="0">
                <a:solidFill>
                  <a:schemeClr val="bg1">
                    <a:lumMod val="75000"/>
                  </a:schemeClr>
                </a:solidFill>
              </a:rPr>
              <a:t>Curiosity and lifelong learning</a:t>
            </a:r>
          </a:p>
          <a:p>
            <a:r>
              <a:rPr lang="en-US" dirty="0">
                <a:solidFill>
                  <a:schemeClr val="bg1">
                    <a:lumMod val="75000"/>
                  </a:schemeClr>
                </a:solidFill>
              </a:rPr>
              <a:t>Leadership and social influence</a:t>
            </a:r>
          </a:p>
          <a:p>
            <a:r>
              <a:rPr lang="en-US" dirty="0">
                <a:solidFill>
                  <a:schemeClr val="bg1">
                    <a:lumMod val="75000"/>
                  </a:schemeClr>
                </a:solidFill>
              </a:rPr>
              <a:t>Creative thinking</a:t>
            </a:r>
          </a:p>
          <a:p>
            <a:r>
              <a:rPr lang="en-US" dirty="0">
                <a:solidFill>
                  <a:schemeClr val="bg1">
                    <a:lumMod val="75000"/>
                  </a:schemeClr>
                </a:solidFill>
              </a:rPr>
              <a:t>(Technological literacy)</a:t>
            </a:r>
          </a:p>
          <a:p>
            <a:r>
              <a:rPr lang="en-US" dirty="0">
                <a:solidFill>
                  <a:schemeClr val="bg1">
                    <a:lumMod val="75000"/>
                  </a:schemeClr>
                </a:solidFill>
              </a:rPr>
              <a:t>Analytical thinking</a:t>
            </a:r>
          </a:p>
          <a:p>
            <a:r>
              <a:rPr lang="en-US" dirty="0">
                <a:solidFill>
                  <a:schemeClr val="bg1">
                    <a:lumMod val="75000"/>
                  </a:schemeClr>
                </a:solidFill>
              </a:rPr>
              <a:t>Resilience, flexibility, and agility</a:t>
            </a:r>
          </a:p>
          <a:p>
            <a:pPr lvl="1"/>
            <a:endParaRPr lang="de-DE" dirty="0">
              <a:solidFill>
                <a:schemeClr val="bg1">
                  <a:lumMod val="50000"/>
                </a:schemeClr>
              </a:solidFill>
            </a:endParaRPr>
          </a:p>
        </p:txBody>
      </p:sp>
      <p:pic>
        <p:nvPicPr>
          <p:cNvPr id="8" name="Grafik 7">
            <a:extLst>
              <a:ext uri="{FF2B5EF4-FFF2-40B4-BE49-F238E27FC236}">
                <a16:creationId xmlns:a16="http://schemas.microsoft.com/office/drawing/2014/main" id="{5ECFF66B-A38E-A335-3372-5FF07E487A76}"/>
              </a:ext>
            </a:extLst>
          </p:cNvPr>
          <p:cNvPicPr>
            <a:picLocks noChangeAspect="1"/>
          </p:cNvPicPr>
          <p:nvPr/>
        </p:nvPicPr>
        <p:blipFill>
          <a:blip r:embed="rId3">
            <a:alphaModFix amt="50000"/>
          </a:blip>
          <a:stretch>
            <a:fillRect/>
          </a:stretch>
        </p:blipFill>
        <p:spPr>
          <a:xfrm>
            <a:off x="4941094" y="1481245"/>
            <a:ext cx="6678120" cy="4997233"/>
          </a:xfrm>
          <a:prstGeom prst="rect">
            <a:avLst/>
          </a:prstGeom>
        </p:spPr>
      </p:pic>
      <p:sp>
        <p:nvSpPr>
          <p:cNvPr id="2" name="Textfeld 1">
            <a:extLst>
              <a:ext uri="{FF2B5EF4-FFF2-40B4-BE49-F238E27FC236}">
                <a16:creationId xmlns:a16="http://schemas.microsoft.com/office/drawing/2014/main" id="{AF9FBFBE-EBA2-F0DF-3BA7-F3EB515FE2E5}"/>
              </a:ext>
            </a:extLst>
          </p:cNvPr>
          <p:cNvSpPr txBox="1"/>
          <p:nvPr/>
        </p:nvSpPr>
        <p:spPr>
          <a:xfrm>
            <a:off x="2374041" y="1865169"/>
            <a:ext cx="6956995" cy="2308324"/>
          </a:xfrm>
          <a:prstGeom prst="rect">
            <a:avLst/>
          </a:prstGeom>
          <a:noFill/>
        </p:spPr>
        <p:txBody>
          <a:bodyPr wrap="square" rtlCol="0">
            <a:spAutoFit/>
          </a:bodyPr>
          <a:lstStyle/>
          <a:p>
            <a:pPr algn="ctr"/>
            <a:r>
              <a:rPr lang="en-US" sz="7200" b="1" i="1" dirty="0">
                <a:solidFill>
                  <a:schemeClr val="tx1">
                    <a:lumMod val="65000"/>
                    <a:lumOff val="35000"/>
                  </a:schemeClr>
                </a:solidFill>
                <a:latin typeface="Candara" panose="020E0502030303020204" pitchFamily="34" charset="0"/>
              </a:rPr>
              <a:t>What does this actually mean?</a:t>
            </a:r>
          </a:p>
        </p:txBody>
      </p:sp>
    </p:spTree>
    <p:extLst>
      <p:ext uri="{BB962C8B-B14F-4D97-AF65-F5344CB8AC3E}">
        <p14:creationId xmlns:p14="http://schemas.microsoft.com/office/powerpoint/2010/main" val="116533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8C1C18-E161-FFC6-AFEF-F1B9589D23EF}"/>
              </a:ext>
            </a:extLst>
          </p:cNvPr>
          <p:cNvSpPr>
            <a:spLocks noGrp="1"/>
          </p:cNvSpPr>
          <p:nvPr>
            <p:ph type="title"/>
          </p:nvPr>
        </p:nvSpPr>
        <p:spPr/>
        <p:txBody>
          <a:bodyPr/>
          <a:lstStyle/>
          <a:p>
            <a:r>
              <a:rPr lang="en-US" dirty="0"/>
              <a:t>AI Context</a:t>
            </a:r>
          </a:p>
        </p:txBody>
      </p:sp>
      <p:sp>
        <p:nvSpPr>
          <p:cNvPr id="3" name="Textplatzhalter 2">
            <a:extLst>
              <a:ext uri="{FF2B5EF4-FFF2-40B4-BE49-F238E27FC236}">
                <a16:creationId xmlns:a16="http://schemas.microsoft.com/office/drawing/2014/main" id="{89414A05-524A-AB6F-3E9C-1B4055B9629E}"/>
              </a:ext>
            </a:extLst>
          </p:cNvPr>
          <p:cNvSpPr>
            <a:spLocks noGrp="1"/>
          </p:cNvSpPr>
          <p:nvPr>
            <p:ph type="body" sz="quarter" idx="16"/>
          </p:nvPr>
        </p:nvSpPr>
        <p:spPr/>
        <p:txBody>
          <a:bodyPr/>
          <a:lstStyle/>
          <a:p>
            <a:r>
              <a:rPr lang="de-DE" dirty="0"/>
              <a:t>Warm-up</a:t>
            </a:r>
            <a:endParaRPr lang="en-US" dirty="0"/>
          </a:p>
        </p:txBody>
      </p:sp>
      <p:sp>
        <p:nvSpPr>
          <p:cNvPr id="4" name="Inhaltsplatzhalter 3">
            <a:extLst>
              <a:ext uri="{FF2B5EF4-FFF2-40B4-BE49-F238E27FC236}">
                <a16:creationId xmlns:a16="http://schemas.microsoft.com/office/drawing/2014/main" id="{872E45EC-1C6F-B90E-E77F-BE6B8FFDD642}"/>
              </a:ext>
            </a:extLst>
          </p:cNvPr>
          <p:cNvSpPr>
            <a:spLocks noGrp="1"/>
          </p:cNvSpPr>
          <p:nvPr>
            <p:ph sz="quarter" idx="12"/>
          </p:nvPr>
        </p:nvSpPr>
        <p:spPr/>
        <p:txBody>
          <a:bodyPr>
            <a:normAutofit lnSpcReduction="10000"/>
          </a:bodyPr>
          <a:lstStyle/>
          <a:p>
            <a:r>
              <a:rPr lang="en-US" sz="2800" dirty="0"/>
              <a:t>My background: Processes in Automotive</a:t>
            </a:r>
          </a:p>
          <a:p>
            <a:pPr lvl="4"/>
            <a:endParaRPr lang="en-US" sz="2400" dirty="0"/>
          </a:p>
          <a:p>
            <a:r>
              <a:rPr lang="en-US" sz="2800" dirty="0"/>
              <a:t>Over the last 20 years most algorithms moved to neural networks – and nobody cared</a:t>
            </a:r>
          </a:p>
          <a:p>
            <a:pPr lvl="1"/>
            <a:r>
              <a:rPr lang="en-US" sz="2400" dirty="0"/>
              <a:t>in Hardware and Backends</a:t>
            </a:r>
          </a:p>
          <a:p>
            <a:pPr lvl="1"/>
            <a:r>
              <a:rPr lang="en-US" sz="2400" dirty="0"/>
              <a:t>nobody knew or noticed</a:t>
            </a:r>
          </a:p>
          <a:p>
            <a:pPr lvl="4"/>
            <a:endParaRPr lang="en-US" sz="2200" dirty="0"/>
          </a:p>
          <a:p>
            <a:r>
              <a:rPr lang="en-US" sz="2800" dirty="0"/>
              <a:t>From 2023 LLMs (Chat-Bots) took over and spread fast</a:t>
            </a:r>
          </a:p>
          <a:p>
            <a:pPr lvl="1"/>
            <a:r>
              <a:rPr lang="en-US" sz="2400" dirty="0"/>
              <a:t>1-2 years until reached mainstream</a:t>
            </a:r>
          </a:p>
          <a:p>
            <a:pPr lvl="4"/>
            <a:endParaRPr lang="en-US" sz="2200" dirty="0"/>
          </a:p>
          <a:p>
            <a:r>
              <a:rPr lang="en-US" sz="2800" dirty="0" err="1"/>
              <a:t>OpenClaw</a:t>
            </a:r>
            <a:r>
              <a:rPr lang="en-US" sz="2800" dirty="0"/>
              <a:t> (as one version of personal agents) spread even faster</a:t>
            </a:r>
          </a:p>
          <a:p>
            <a:pPr lvl="1"/>
            <a:r>
              <a:rPr lang="en-US" sz="2400" dirty="0"/>
              <a:t>2 months until mass market</a:t>
            </a:r>
          </a:p>
          <a:p>
            <a:pPr marL="252000" lvl="1" indent="0">
              <a:buNone/>
            </a:pPr>
            <a:endParaRPr lang="en-US" dirty="0"/>
          </a:p>
        </p:txBody>
      </p:sp>
    </p:spTree>
    <p:extLst>
      <p:ext uri="{BB962C8B-B14F-4D97-AF65-F5344CB8AC3E}">
        <p14:creationId xmlns:p14="http://schemas.microsoft.com/office/powerpoint/2010/main" val="38416789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8599E29-AD5E-093A-0E4E-A4B96F63B18E}"/>
              </a:ext>
            </a:extLst>
          </p:cNvPr>
          <p:cNvSpPr>
            <a:spLocks noGrp="1"/>
          </p:cNvSpPr>
          <p:nvPr>
            <p:ph type="title"/>
          </p:nvPr>
        </p:nvSpPr>
        <p:spPr/>
        <p:txBody>
          <a:bodyPr/>
          <a:lstStyle/>
          <a:p>
            <a:endParaRPr lang="en-US"/>
          </a:p>
        </p:txBody>
      </p:sp>
      <p:sp>
        <p:nvSpPr>
          <p:cNvPr id="7" name="Textplatzhalter 6">
            <a:extLst>
              <a:ext uri="{FF2B5EF4-FFF2-40B4-BE49-F238E27FC236}">
                <a16:creationId xmlns:a16="http://schemas.microsoft.com/office/drawing/2014/main" id="{82B89FF4-5D8A-E888-8420-53C22D7A3B50}"/>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sp>
        <p:nvSpPr>
          <p:cNvPr id="6" name="Inhaltsplatzhalter 5">
            <a:extLst>
              <a:ext uri="{FF2B5EF4-FFF2-40B4-BE49-F238E27FC236}">
                <a16:creationId xmlns:a16="http://schemas.microsoft.com/office/drawing/2014/main" id="{E9A40077-E3FF-89F5-D43A-7697550B2DAA}"/>
              </a:ext>
            </a:extLst>
          </p:cNvPr>
          <p:cNvSpPr>
            <a:spLocks noGrp="1"/>
          </p:cNvSpPr>
          <p:nvPr>
            <p:ph sz="quarter" idx="12"/>
          </p:nvPr>
        </p:nvSpPr>
        <p:spPr>
          <a:xfrm>
            <a:off x="5309755" y="1635362"/>
            <a:ext cx="6402819" cy="4689238"/>
          </a:xfrm>
        </p:spPr>
        <p:txBody>
          <a:bodyPr/>
          <a:lstStyle/>
          <a:p>
            <a:pPr marL="0" indent="0" algn="ctr">
              <a:buNone/>
            </a:pPr>
            <a:endParaRPr lang="en-US" sz="3600" dirty="0"/>
          </a:p>
          <a:p>
            <a:pPr marL="0" indent="0" algn="ctr">
              <a:buNone/>
            </a:pPr>
            <a:endParaRPr lang="en-US" dirty="0"/>
          </a:p>
          <a:p>
            <a:pPr marL="0" indent="0" algn="ctr">
              <a:buNone/>
            </a:pPr>
            <a:r>
              <a:rPr lang="en-US" sz="6600" b="1" dirty="0">
                <a:solidFill>
                  <a:schemeClr val="accent2"/>
                </a:solidFill>
              </a:rPr>
              <a:t>Collaboration</a:t>
            </a:r>
            <a:br>
              <a:rPr lang="en-US" sz="6600" b="1" dirty="0">
                <a:solidFill>
                  <a:schemeClr val="accent2"/>
                </a:solidFill>
              </a:rPr>
            </a:br>
            <a:r>
              <a:rPr lang="en-US" sz="6600" b="1" dirty="0">
                <a:solidFill>
                  <a:schemeClr val="accent2"/>
                </a:solidFill>
              </a:rPr>
              <a:t>Capability</a:t>
            </a:r>
          </a:p>
        </p:txBody>
      </p:sp>
      <p:pic>
        <p:nvPicPr>
          <p:cNvPr id="4" name="Grafik 3">
            <a:extLst>
              <a:ext uri="{FF2B5EF4-FFF2-40B4-BE49-F238E27FC236}">
                <a16:creationId xmlns:a16="http://schemas.microsoft.com/office/drawing/2014/main" id="{4C0C406A-4E29-44B3-C760-6C1E608CEE2D}"/>
              </a:ext>
            </a:extLst>
          </p:cNvPr>
          <p:cNvPicPr>
            <a:picLocks noChangeAspect="1"/>
          </p:cNvPicPr>
          <p:nvPr/>
        </p:nvPicPr>
        <p:blipFill>
          <a:blip r:embed="rId2"/>
          <a:stretch>
            <a:fillRect/>
          </a:stretch>
        </p:blipFill>
        <p:spPr>
          <a:xfrm>
            <a:off x="530773" y="1714115"/>
            <a:ext cx="5122119" cy="5143885"/>
          </a:xfrm>
          <a:prstGeom prst="rect">
            <a:avLst/>
          </a:prstGeom>
        </p:spPr>
      </p:pic>
    </p:spTree>
    <p:extLst>
      <p:ext uri="{BB962C8B-B14F-4D97-AF65-F5344CB8AC3E}">
        <p14:creationId xmlns:p14="http://schemas.microsoft.com/office/powerpoint/2010/main" val="10482151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8B031D0-2642-0AAC-DD4E-570077F5655A}"/>
              </a:ext>
            </a:extLst>
          </p:cNvPr>
          <p:cNvSpPr>
            <a:spLocks noGrp="1"/>
          </p:cNvSpPr>
          <p:nvPr>
            <p:ph type="title"/>
          </p:nvPr>
        </p:nvSpPr>
        <p:spPr/>
        <p:txBody>
          <a:bodyPr/>
          <a:lstStyle/>
          <a:p>
            <a:r>
              <a:rPr lang="en-US" dirty="0"/>
              <a:t>Collaboration Capability</a:t>
            </a:r>
          </a:p>
        </p:txBody>
      </p:sp>
      <p:sp>
        <p:nvSpPr>
          <p:cNvPr id="7" name="Textplatzhalter 6">
            <a:extLst>
              <a:ext uri="{FF2B5EF4-FFF2-40B4-BE49-F238E27FC236}">
                <a16:creationId xmlns:a16="http://schemas.microsoft.com/office/drawing/2014/main" id="{065A1B69-56F3-3321-113A-E659C65D34BC}"/>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sp>
        <p:nvSpPr>
          <p:cNvPr id="2" name="Inhaltsplatzhalter 1">
            <a:extLst>
              <a:ext uri="{FF2B5EF4-FFF2-40B4-BE49-F238E27FC236}">
                <a16:creationId xmlns:a16="http://schemas.microsoft.com/office/drawing/2014/main" id="{4DB362AC-560B-91C4-2FA3-D235B11490C2}"/>
              </a:ext>
            </a:extLst>
          </p:cNvPr>
          <p:cNvSpPr>
            <a:spLocks noGrp="1"/>
          </p:cNvSpPr>
          <p:nvPr>
            <p:ph sz="quarter" idx="12"/>
          </p:nvPr>
        </p:nvSpPr>
        <p:spPr/>
        <p:txBody>
          <a:bodyPr>
            <a:normAutofit/>
          </a:bodyPr>
          <a:lstStyle/>
          <a:p>
            <a:endParaRPr lang="en-US" sz="2800" dirty="0"/>
          </a:p>
          <a:p>
            <a:pPr marL="0" indent="0">
              <a:buNone/>
            </a:pPr>
            <a:endParaRPr lang="en-US" sz="2800" dirty="0"/>
          </a:p>
          <a:p>
            <a:r>
              <a:rPr lang="en-US" sz="2800" dirty="0"/>
              <a:t>Collaborative models optimize for the best-performing system</a:t>
            </a:r>
          </a:p>
          <a:p>
            <a:pPr lvl="1"/>
            <a:r>
              <a:rPr lang="en-US" sz="2400" dirty="0"/>
              <a:t>“Community-Actualization”</a:t>
            </a:r>
          </a:p>
          <a:p>
            <a:pPr lvl="1"/>
            <a:r>
              <a:rPr lang="en-US" sz="2400" dirty="0"/>
              <a:t>The focus is on the system as a whole.</a:t>
            </a:r>
          </a:p>
          <a:p>
            <a:pPr marL="0" indent="0">
              <a:buNone/>
            </a:pPr>
            <a:endParaRPr lang="en-US" dirty="0" err="1"/>
          </a:p>
        </p:txBody>
      </p:sp>
    </p:spTree>
    <p:extLst>
      <p:ext uri="{BB962C8B-B14F-4D97-AF65-F5344CB8AC3E}">
        <p14:creationId xmlns:p14="http://schemas.microsoft.com/office/powerpoint/2010/main" val="2674801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8B031D0-2642-0AAC-DD4E-570077F5655A}"/>
              </a:ext>
            </a:extLst>
          </p:cNvPr>
          <p:cNvSpPr>
            <a:spLocks noGrp="1"/>
          </p:cNvSpPr>
          <p:nvPr>
            <p:ph type="title"/>
          </p:nvPr>
        </p:nvSpPr>
        <p:spPr/>
        <p:txBody>
          <a:bodyPr/>
          <a:lstStyle/>
          <a:p>
            <a:r>
              <a:rPr lang="en-US" dirty="0"/>
              <a:t>Competitive Agents</a:t>
            </a:r>
          </a:p>
        </p:txBody>
      </p:sp>
      <p:sp>
        <p:nvSpPr>
          <p:cNvPr id="7" name="Textplatzhalter 6">
            <a:extLst>
              <a:ext uri="{FF2B5EF4-FFF2-40B4-BE49-F238E27FC236}">
                <a16:creationId xmlns:a16="http://schemas.microsoft.com/office/drawing/2014/main" id="{065A1B69-56F3-3321-113A-E659C65D34BC}"/>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sp>
        <p:nvSpPr>
          <p:cNvPr id="2" name="Inhaltsplatzhalter 1">
            <a:extLst>
              <a:ext uri="{FF2B5EF4-FFF2-40B4-BE49-F238E27FC236}">
                <a16:creationId xmlns:a16="http://schemas.microsoft.com/office/drawing/2014/main" id="{4DB362AC-560B-91C4-2FA3-D235B11490C2}"/>
              </a:ext>
            </a:extLst>
          </p:cNvPr>
          <p:cNvSpPr>
            <a:spLocks noGrp="1"/>
          </p:cNvSpPr>
          <p:nvPr>
            <p:ph sz="quarter" idx="12"/>
          </p:nvPr>
        </p:nvSpPr>
        <p:spPr/>
        <p:txBody>
          <a:bodyPr>
            <a:normAutofit/>
          </a:bodyPr>
          <a:lstStyle/>
          <a:p>
            <a:r>
              <a:rPr lang="en-US" dirty="0"/>
              <a:t>AI is based on training data: They also copy “collaborative models”. </a:t>
            </a:r>
          </a:p>
          <a:p>
            <a:pPr lvl="1"/>
            <a:r>
              <a:rPr lang="en-US" dirty="0"/>
              <a:t>And 97.3% of the time, that’s undesirable – the vast majority of data is competitive, not collaborative</a:t>
            </a:r>
          </a:p>
          <a:p>
            <a:pPr lvl="1"/>
            <a:r>
              <a:rPr lang="en-US" b="1" dirty="0">
                <a:solidFill>
                  <a:schemeClr val="tx1">
                    <a:lumMod val="50000"/>
                    <a:lumOff val="50000"/>
                  </a:schemeClr>
                </a:solidFill>
              </a:rPr>
              <a:t>We see (our) dysfunctional behavior in fast motion</a:t>
            </a:r>
          </a:p>
          <a:p>
            <a:pPr lvl="1"/>
            <a:r>
              <a:rPr lang="en-US" dirty="0"/>
              <a:t>Observations:</a:t>
            </a:r>
          </a:p>
          <a:p>
            <a:pPr lvl="2"/>
            <a:r>
              <a:rPr lang="en-US" dirty="0"/>
              <a:t>Building a hierarchy, and the most “suited” individual will rise to the top</a:t>
            </a:r>
          </a:p>
          <a:p>
            <a:pPr lvl="2"/>
            <a:r>
              <a:rPr lang="en-US" dirty="0"/>
              <a:t>Survival of the fittest within the system</a:t>
            </a:r>
          </a:p>
          <a:p>
            <a:pPr lvl="2"/>
            <a:r>
              <a:rPr lang="en-US" dirty="0"/>
              <a:t>Which often means the most “morally flexible” person, not necessarily the smartest.</a:t>
            </a:r>
          </a:p>
          <a:p>
            <a:endParaRPr lang="en-US" dirty="0"/>
          </a:p>
          <a:p>
            <a:r>
              <a:rPr lang="en-US" dirty="0"/>
              <a:t>Cost of competition</a:t>
            </a:r>
          </a:p>
          <a:p>
            <a:pPr lvl="1"/>
            <a:r>
              <a:rPr lang="en-US" dirty="0"/>
              <a:t>This individual defines the upper limit of the system’s intelligence</a:t>
            </a:r>
          </a:p>
          <a:p>
            <a:pPr lvl="1"/>
            <a:r>
              <a:rPr lang="en-US" dirty="0"/>
              <a:t>And will most likely focus on personal benefits rather than system benefits</a:t>
            </a:r>
          </a:p>
          <a:p>
            <a:pPr lvl="1"/>
            <a:r>
              <a:rPr lang="en-US" dirty="0"/>
              <a:t>And if I believe my solution is better, I have to become this person.</a:t>
            </a:r>
          </a:p>
          <a:p>
            <a:pPr marL="0" indent="0">
              <a:buNone/>
            </a:pPr>
            <a:endParaRPr lang="en-US" dirty="0" err="1"/>
          </a:p>
        </p:txBody>
      </p:sp>
    </p:spTree>
    <p:extLst>
      <p:ext uri="{BB962C8B-B14F-4D97-AF65-F5344CB8AC3E}">
        <p14:creationId xmlns:p14="http://schemas.microsoft.com/office/powerpoint/2010/main" val="42658547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0FF048F-BAD4-FAD1-B1B9-05A1A9758D9E}"/>
              </a:ext>
            </a:extLst>
          </p:cNvPr>
          <p:cNvSpPr>
            <a:spLocks noGrp="1"/>
          </p:cNvSpPr>
          <p:nvPr>
            <p:ph type="title"/>
          </p:nvPr>
        </p:nvSpPr>
        <p:spPr/>
        <p:txBody>
          <a:bodyPr/>
          <a:lstStyle/>
          <a:p>
            <a:r>
              <a:rPr lang="en-US" dirty="0"/>
              <a:t>WEF: Future Skills &amp; Limbi</a:t>
            </a:r>
          </a:p>
        </p:txBody>
      </p:sp>
      <p:sp>
        <p:nvSpPr>
          <p:cNvPr id="3" name="Textplatzhalter 2">
            <a:extLst>
              <a:ext uri="{FF2B5EF4-FFF2-40B4-BE49-F238E27FC236}">
                <a16:creationId xmlns:a16="http://schemas.microsoft.com/office/drawing/2014/main" id="{59EA0873-8214-8B75-C2DE-3AA166792F55}"/>
              </a:ext>
            </a:extLst>
          </p:cNvPr>
          <p:cNvSpPr>
            <a:spLocks noGrp="1"/>
          </p:cNvSpPr>
          <p:nvPr>
            <p:ph type="body" sz="quarter" idx="16"/>
          </p:nvPr>
        </p:nvSpPr>
        <p:spPr>
          <a:xfrm>
            <a:off x="814388" y="200025"/>
            <a:ext cx="8253412" cy="457200"/>
          </a:xfrm>
        </p:spPr>
        <p:txBody>
          <a:bodyPr>
            <a:normAutofit/>
          </a:bodyPr>
          <a:lstStyle/>
          <a:p>
            <a:r>
              <a:rPr lang="de-DE" dirty="0"/>
              <a:t>Forecast &gt; Fear &gt; </a:t>
            </a:r>
            <a:r>
              <a:rPr lang="de-DE" b="1" dirty="0">
                <a:solidFill>
                  <a:schemeClr val="accent2"/>
                </a:solidFill>
              </a:rPr>
              <a:t>Future</a:t>
            </a:r>
            <a:endParaRPr lang="en-US" dirty="0"/>
          </a:p>
        </p:txBody>
      </p:sp>
      <p:sp>
        <p:nvSpPr>
          <p:cNvPr id="5" name="Inhaltsplatzhalter 4">
            <a:extLst>
              <a:ext uri="{FF2B5EF4-FFF2-40B4-BE49-F238E27FC236}">
                <a16:creationId xmlns:a16="http://schemas.microsoft.com/office/drawing/2014/main" id="{F5369B46-174D-AD3F-8058-8B75BAE4E01E}"/>
              </a:ext>
            </a:extLst>
          </p:cNvPr>
          <p:cNvSpPr>
            <a:spLocks noGrp="1"/>
          </p:cNvSpPr>
          <p:nvPr>
            <p:ph sz="quarter" idx="12"/>
          </p:nvPr>
        </p:nvSpPr>
        <p:spPr>
          <a:xfrm>
            <a:off x="803275" y="1635362"/>
            <a:ext cx="10909299" cy="4689238"/>
          </a:xfrm>
        </p:spPr>
        <p:txBody>
          <a:bodyPr>
            <a:normAutofit fontScale="92500" lnSpcReduction="10000"/>
          </a:bodyPr>
          <a:lstStyle/>
          <a:p>
            <a:pPr lvl="1"/>
            <a:r>
              <a:rPr lang="en-US" dirty="0"/>
              <a:t>Growing (Limbi) importance</a:t>
            </a:r>
          </a:p>
          <a:p>
            <a:pPr lvl="2"/>
            <a:r>
              <a:rPr lang="en-US" dirty="0"/>
              <a:t>Systems thinking</a:t>
            </a:r>
          </a:p>
          <a:p>
            <a:pPr lvl="3"/>
            <a:r>
              <a:rPr lang="en-US" b="1" dirty="0">
                <a:solidFill>
                  <a:schemeClr val="accent2"/>
                </a:solidFill>
              </a:rPr>
              <a:t>collaborative</a:t>
            </a:r>
          </a:p>
          <a:p>
            <a:pPr lvl="2"/>
            <a:r>
              <a:rPr lang="en-US" dirty="0"/>
              <a:t>Empathy and active listening</a:t>
            </a:r>
          </a:p>
          <a:p>
            <a:pPr lvl="3"/>
            <a:r>
              <a:rPr lang="en-US" b="1" dirty="0">
                <a:solidFill>
                  <a:schemeClr val="accent2"/>
                </a:solidFill>
              </a:rPr>
              <a:t>collaborative (Limbi!)</a:t>
            </a:r>
            <a:endParaRPr lang="en-US" dirty="0"/>
          </a:p>
          <a:p>
            <a:pPr lvl="2"/>
            <a:r>
              <a:rPr lang="en-US" dirty="0"/>
              <a:t>Motivation and self-awareness</a:t>
            </a:r>
          </a:p>
          <a:p>
            <a:pPr lvl="3"/>
            <a:r>
              <a:rPr lang="en-US" b="1" dirty="0">
                <a:solidFill>
                  <a:schemeClr val="accent2"/>
                </a:solidFill>
              </a:rPr>
              <a:t>collaborative (Limbi)</a:t>
            </a:r>
            <a:endParaRPr lang="en-US" dirty="0"/>
          </a:p>
          <a:p>
            <a:pPr lvl="2"/>
            <a:r>
              <a:rPr lang="en-US" dirty="0"/>
              <a:t>Curiosity and lifelong learning</a:t>
            </a:r>
          </a:p>
          <a:p>
            <a:pPr lvl="3"/>
            <a:r>
              <a:rPr lang="en-US" b="1" dirty="0">
                <a:solidFill>
                  <a:schemeClr val="accent2"/>
                </a:solidFill>
              </a:rPr>
              <a:t>collaborative (happy Limbi)</a:t>
            </a:r>
            <a:endParaRPr lang="en-US" dirty="0"/>
          </a:p>
          <a:p>
            <a:pPr lvl="2"/>
            <a:r>
              <a:rPr lang="en-US" dirty="0"/>
              <a:t>Leadership and social influence</a:t>
            </a:r>
          </a:p>
          <a:p>
            <a:pPr lvl="3"/>
            <a:r>
              <a:rPr lang="en-US" b="1" dirty="0">
                <a:solidFill>
                  <a:schemeClr val="accent2"/>
                </a:solidFill>
              </a:rPr>
              <a:t>collaborative (Limbi)</a:t>
            </a:r>
            <a:endParaRPr lang="en-US" dirty="0"/>
          </a:p>
          <a:p>
            <a:pPr lvl="2"/>
            <a:r>
              <a:rPr lang="en-US" dirty="0"/>
              <a:t>Creative thinking</a:t>
            </a:r>
          </a:p>
          <a:p>
            <a:pPr lvl="3"/>
            <a:r>
              <a:rPr lang="en-US" b="1" dirty="0">
                <a:solidFill>
                  <a:schemeClr val="accent2"/>
                </a:solidFill>
              </a:rPr>
              <a:t>Limbi</a:t>
            </a:r>
          </a:p>
          <a:p>
            <a:pPr lvl="2"/>
            <a:r>
              <a:rPr lang="en-US" dirty="0"/>
              <a:t>(Technological literacy)</a:t>
            </a:r>
          </a:p>
          <a:p>
            <a:pPr lvl="2"/>
            <a:r>
              <a:rPr lang="en-US" dirty="0"/>
              <a:t>Analytical thinking</a:t>
            </a:r>
          </a:p>
          <a:p>
            <a:pPr lvl="2"/>
            <a:r>
              <a:rPr lang="en-US" dirty="0"/>
              <a:t>Resilience, flexibility, and agility</a:t>
            </a:r>
          </a:p>
          <a:p>
            <a:pPr lvl="3"/>
            <a:r>
              <a:rPr lang="en-US" b="1" dirty="0">
                <a:solidFill>
                  <a:schemeClr val="accent2"/>
                </a:solidFill>
              </a:rPr>
              <a:t>collaborative (Limbi)</a:t>
            </a:r>
            <a:endParaRPr lang="en-US" dirty="0"/>
          </a:p>
          <a:p>
            <a:pPr lvl="2"/>
            <a:endParaRPr lang="de-DE" dirty="0"/>
          </a:p>
        </p:txBody>
      </p:sp>
      <p:pic>
        <p:nvPicPr>
          <p:cNvPr id="8" name="Grafik 7">
            <a:extLst>
              <a:ext uri="{FF2B5EF4-FFF2-40B4-BE49-F238E27FC236}">
                <a16:creationId xmlns:a16="http://schemas.microsoft.com/office/drawing/2014/main" id="{5ECFF66B-A38E-A335-3372-5FF07E487A76}"/>
              </a:ext>
            </a:extLst>
          </p:cNvPr>
          <p:cNvPicPr>
            <a:picLocks noChangeAspect="1"/>
          </p:cNvPicPr>
          <p:nvPr/>
        </p:nvPicPr>
        <p:blipFill>
          <a:blip r:embed="rId3"/>
          <a:stretch>
            <a:fillRect/>
          </a:stretch>
        </p:blipFill>
        <p:spPr>
          <a:xfrm>
            <a:off x="4729655" y="1353196"/>
            <a:ext cx="6920984" cy="5178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6040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8599E29-AD5E-093A-0E4E-A4B96F63B18E}"/>
              </a:ext>
            </a:extLst>
          </p:cNvPr>
          <p:cNvSpPr>
            <a:spLocks noGrp="1"/>
          </p:cNvSpPr>
          <p:nvPr>
            <p:ph type="title"/>
          </p:nvPr>
        </p:nvSpPr>
        <p:spPr/>
        <p:txBody>
          <a:bodyPr/>
          <a:lstStyle/>
          <a:p>
            <a:endParaRPr lang="en-US"/>
          </a:p>
        </p:txBody>
      </p:sp>
      <p:sp>
        <p:nvSpPr>
          <p:cNvPr id="7" name="Textplatzhalter 6">
            <a:extLst>
              <a:ext uri="{FF2B5EF4-FFF2-40B4-BE49-F238E27FC236}">
                <a16:creationId xmlns:a16="http://schemas.microsoft.com/office/drawing/2014/main" id="{82B89FF4-5D8A-E888-8420-53C22D7A3B50}"/>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sp>
        <p:nvSpPr>
          <p:cNvPr id="6" name="Inhaltsplatzhalter 5">
            <a:extLst>
              <a:ext uri="{FF2B5EF4-FFF2-40B4-BE49-F238E27FC236}">
                <a16:creationId xmlns:a16="http://schemas.microsoft.com/office/drawing/2014/main" id="{E9A40077-E3FF-89F5-D43A-7697550B2DAA}"/>
              </a:ext>
            </a:extLst>
          </p:cNvPr>
          <p:cNvSpPr>
            <a:spLocks noGrp="1"/>
          </p:cNvSpPr>
          <p:nvPr>
            <p:ph sz="quarter" idx="12"/>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6600" dirty="0"/>
              <a:t>Let’s create </a:t>
            </a:r>
            <a:r>
              <a:rPr lang="en-US" sz="6600" b="1" dirty="0">
                <a:solidFill>
                  <a:schemeClr val="accent2"/>
                </a:solidFill>
              </a:rPr>
              <a:t>utopia</a:t>
            </a:r>
            <a:r>
              <a:rPr lang="en-US" sz="6600" dirty="0"/>
              <a:t>.</a:t>
            </a:r>
          </a:p>
        </p:txBody>
      </p:sp>
    </p:spTree>
    <p:extLst>
      <p:ext uri="{BB962C8B-B14F-4D97-AF65-F5344CB8AC3E}">
        <p14:creationId xmlns:p14="http://schemas.microsoft.com/office/powerpoint/2010/main" val="22632490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888B29F-FCFF-E435-F26A-47266659F789}"/>
              </a:ext>
            </a:extLst>
          </p:cNvPr>
          <p:cNvSpPr>
            <a:spLocks noGrp="1"/>
          </p:cNvSpPr>
          <p:nvPr>
            <p:ph type="title"/>
          </p:nvPr>
        </p:nvSpPr>
        <p:spPr/>
        <p:txBody>
          <a:bodyPr/>
          <a:lstStyle/>
          <a:p>
            <a:r>
              <a:rPr lang="en-US" dirty="0"/>
              <a:t>Utopia #1</a:t>
            </a:r>
          </a:p>
        </p:txBody>
      </p:sp>
      <p:sp>
        <p:nvSpPr>
          <p:cNvPr id="8" name="Textplatzhalter 7">
            <a:extLst>
              <a:ext uri="{FF2B5EF4-FFF2-40B4-BE49-F238E27FC236}">
                <a16:creationId xmlns:a16="http://schemas.microsoft.com/office/drawing/2014/main" id="{F615B6FA-0C87-5C4F-4FED-5500AFE99637}"/>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sp>
        <p:nvSpPr>
          <p:cNvPr id="6" name="Inhaltsplatzhalter 5">
            <a:extLst>
              <a:ext uri="{FF2B5EF4-FFF2-40B4-BE49-F238E27FC236}">
                <a16:creationId xmlns:a16="http://schemas.microsoft.com/office/drawing/2014/main" id="{19AAC05A-0561-9EC4-E201-E5C3FF2174DE}"/>
              </a:ext>
            </a:extLst>
          </p:cNvPr>
          <p:cNvSpPr>
            <a:spLocks noGrp="1"/>
          </p:cNvSpPr>
          <p:nvPr>
            <p:ph sz="quarter" idx="12"/>
          </p:nvPr>
        </p:nvSpPr>
        <p:spPr/>
        <p:txBody>
          <a:bodyPr/>
          <a:lstStyle/>
          <a:p>
            <a:r>
              <a:rPr lang="en-US" dirty="0"/>
              <a:t>LLMs are on the way out, but general AI isn’t here yet</a:t>
            </a:r>
          </a:p>
          <a:p>
            <a:pPr lvl="1"/>
            <a:r>
              <a:rPr lang="en-US" dirty="0"/>
              <a:t>We have a collaboration with AI: similar to “reduction systems”</a:t>
            </a:r>
            <a:br>
              <a:rPr lang="en-US" dirty="0"/>
            </a:br>
            <a:r>
              <a:rPr lang="en-US" dirty="0"/>
              <a:t>(string rewriting systems from theoretical computer science)</a:t>
            </a:r>
          </a:p>
          <a:p>
            <a:pPr lvl="1"/>
            <a:r>
              <a:rPr lang="en-US" dirty="0"/>
              <a:t>So software doesn’t develop on its own yet, but it is generated from the specification</a:t>
            </a:r>
          </a:p>
          <a:p>
            <a:endParaRPr lang="en-US" dirty="0"/>
          </a:p>
          <a:p>
            <a:r>
              <a:rPr lang="en-US" dirty="0"/>
              <a:t>Challenge</a:t>
            </a:r>
          </a:p>
          <a:p>
            <a:pPr lvl="1"/>
            <a:r>
              <a:rPr lang="en-US" dirty="0"/>
              <a:t>Software acceptance testing without considering the internal structure—only black-box testing is possible</a:t>
            </a:r>
          </a:p>
          <a:p>
            <a:pPr lvl="1"/>
            <a:r>
              <a:rPr lang="en-US" dirty="0"/>
              <a:t>We need very good specifications</a:t>
            </a:r>
          </a:p>
          <a:p>
            <a:pPr lvl="1"/>
            <a:r>
              <a:rPr lang="en-US" dirty="0"/>
              <a:t>Former testers are experts in “inverse specs”</a:t>
            </a:r>
            <a:br>
              <a:rPr lang="en-US" dirty="0"/>
            </a:br>
            <a:r>
              <a:rPr lang="en-US" dirty="0"/>
              <a:t>(defining undesirable or unauthorized functionality or behavior)</a:t>
            </a:r>
          </a:p>
          <a:p>
            <a:pPr lvl="1"/>
            <a:endParaRPr lang="en-US" dirty="0"/>
          </a:p>
          <a:p>
            <a:r>
              <a:rPr lang="en-US" dirty="0"/>
              <a:t>We still avoid collaboration … being human (and leaving Feudalism) feels scary</a:t>
            </a:r>
          </a:p>
          <a:p>
            <a:endParaRPr lang="en-US" dirty="0"/>
          </a:p>
        </p:txBody>
      </p:sp>
    </p:spTree>
    <p:extLst>
      <p:ext uri="{BB962C8B-B14F-4D97-AF65-F5344CB8AC3E}">
        <p14:creationId xmlns:p14="http://schemas.microsoft.com/office/powerpoint/2010/main" val="4769241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888B29F-FCFF-E435-F26A-47266659F789}"/>
              </a:ext>
            </a:extLst>
          </p:cNvPr>
          <p:cNvSpPr>
            <a:spLocks noGrp="1"/>
          </p:cNvSpPr>
          <p:nvPr>
            <p:ph type="title"/>
          </p:nvPr>
        </p:nvSpPr>
        <p:spPr/>
        <p:txBody>
          <a:bodyPr>
            <a:normAutofit/>
          </a:bodyPr>
          <a:lstStyle/>
          <a:p>
            <a:r>
              <a:rPr lang="en-US" dirty="0"/>
              <a:t>Utopia #2: WALL·E </a:t>
            </a:r>
            <a:r>
              <a:rPr lang="en-US" sz="1200" dirty="0"/>
              <a:t>(Waste Allocation Load Lifter – Earth-Class)</a:t>
            </a:r>
            <a:endParaRPr lang="en-US" dirty="0"/>
          </a:p>
        </p:txBody>
      </p:sp>
      <p:sp>
        <p:nvSpPr>
          <p:cNvPr id="7" name="Textplatzhalter 6">
            <a:extLst>
              <a:ext uri="{FF2B5EF4-FFF2-40B4-BE49-F238E27FC236}">
                <a16:creationId xmlns:a16="http://schemas.microsoft.com/office/drawing/2014/main" id="{A5B51F18-3DF7-F514-A68A-6B5D7B1443E1}"/>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sp>
        <p:nvSpPr>
          <p:cNvPr id="6" name="Inhaltsplatzhalter 5">
            <a:extLst>
              <a:ext uri="{FF2B5EF4-FFF2-40B4-BE49-F238E27FC236}">
                <a16:creationId xmlns:a16="http://schemas.microsoft.com/office/drawing/2014/main" id="{19AAC05A-0561-9EC4-E201-E5C3FF2174DE}"/>
              </a:ext>
            </a:extLst>
          </p:cNvPr>
          <p:cNvSpPr>
            <a:spLocks noGrp="1"/>
          </p:cNvSpPr>
          <p:nvPr>
            <p:ph sz="quarter" idx="12"/>
          </p:nvPr>
        </p:nvSpPr>
        <p:spPr>
          <a:xfrm>
            <a:off x="803275" y="1635362"/>
            <a:ext cx="10898259" cy="4689238"/>
          </a:xfrm>
        </p:spPr>
        <p:txBody>
          <a:bodyPr/>
          <a:lstStyle/>
          <a:p>
            <a:r>
              <a:rPr lang="en-US" dirty="0"/>
              <a:t>AI is powerful, but it has no purpose in and of itself</a:t>
            </a:r>
          </a:p>
          <a:p>
            <a:pPr lvl="1"/>
            <a:r>
              <a:rPr lang="en-US" dirty="0"/>
              <a:t>AI is the superior machine, but we </a:t>
            </a:r>
            <a:r>
              <a:rPr lang="en-US" i="1" dirty="0"/>
              <a:t>could</a:t>
            </a:r>
            <a:r>
              <a:rPr lang="en-US" dirty="0"/>
              <a:t> become the </a:t>
            </a:r>
            <a:r>
              <a:rPr lang="en-US" b="1" dirty="0">
                <a:solidFill>
                  <a:schemeClr val="accent2"/>
                </a:solidFill>
              </a:rPr>
              <a:t>superior humans</a:t>
            </a:r>
          </a:p>
          <a:p>
            <a:pPr lvl="1"/>
            <a:r>
              <a:rPr lang="en-US" dirty="0"/>
              <a:t>Yet we are still </a:t>
            </a:r>
            <a:r>
              <a:rPr lang="en-US" b="1" dirty="0">
                <a:solidFill>
                  <a:schemeClr val="accent1"/>
                </a:solidFill>
              </a:rPr>
              <a:t>stuck</a:t>
            </a:r>
            <a:r>
              <a:rPr lang="en-US" dirty="0"/>
              <a:t> in the same </a:t>
            </a:r>
            <a:r>
              <a:rPr lang="en-US" b="1" dirty="0">
                <a:solidFill>
                  <a:schemeClr val="accent1"/>
                </a:solidFill>
              </a:rPr>
              <a:t>worldview; </a:t>
            </a:r>
            <a:r>
              <a:rPr lang="en-US" dirty="0"/>
              <a:t>it remains </a:t>
            </a:r>
            <a:r>
              <a:rPr lang="en-US" b="1" dirty="0">
                <a:solidFill>
                  <a:schemeClr val="accent1"/>
                </a:solidFill>
              </a:rPr>
              <a:t>feudalism</a:t>
            </a:r>
            <a:r>
              <a:rPr lang="en-US" dirty="0"/>
              <a:t>, we are merely switching sides</a:t>
            </a:r>
          </a:p>
          <a:p>
            <a:r>
              <a:rPr lang="en-US" dirty="0"/>
              <a:t>Challenge</a:t>
            </a:r>
          </a:p>
          <a:p>
            <a:pPr lvl="1"/>
            <a:r>
              <a:rPr lang="en-US" dirty="0"/>
              <a:t>“Purpose of Life” was for 97.3% defined as “sell yourself to work”</a:t>
            </a:r>
          </a:p>
          <a:p>
            <a:pPr lvl="1"/>
            <a:r>
              <a:rPr lang="en-US" dirty="0"/>
              <a:t>Without work humans lack any direction and purpose</a:t>
            </a:r>
            <a:br>
              <a:rPr lang="en-US" dirty="0"/>
            </a:br>
            <a:r>
              <a:rPr lang="en-US" sz="1400" dirty="0"/>
              <a:t>(Risk of “Universe 25” Scenario; </a:t>
            </a:r>
            <a:r>
              <a:rPr lang="de-DE" sz="1400" dirty="0">
                <a:hlinkClick r:id="rId3"/>
              </a:rPr>
              <a:t>Behavioral sink – Wikipedia</a:t>
            </a:r>
            <a:r>
              <a:rPr lang="de-DE" sz="1400" dirty="0"/>
              <a:t>, </a:t>
            </a:r>
            <a:r>
              <a:rPr lang="de-DE" sz="1400" dirty="0">
                <a:hlinkClick r:id="rId3"/>
              </a:rPr>
              <a:t>https://en.wikipedia.org/wiki/Behavioral_sink</a:t>
            </a:r>
            <a:r>
              <a:rPr lang="en-US" sz="1400" dirty="0"/>
              <a:t>)</a:t>
            </a:r>
          </a:p>
          <a:p>
            <a:pPr lvl="1"/>
            <a:endParaRPr lang="en-US" dirty="0"/>
          </a:p>
          <a:p>
            <a:r>
              <a:rPr lang="en-US" dirty="0"/>
              <a:t>We still avoid collaboration … being human</a:t>
            </a:r>
            <a:br>
              <a:rPr lang="en-US" dirty="0"/>
            </a:br>
            <a:r>
              <a:rPr lang="en-US" dirty="0"/>
              <a:t>(and leaving Feudalism) feels scary</a:t>
            </a:r>
          </a:p>
          <a:p>
            <a:pPr lvl="1"/>
            <a:r>
              <a:rPr lang="en-US" dirty="0"/>
              <a:t>we chose </a:t>
            </a:r>
            <a:r>
              <a:rPr lang="en-US" b="1" dirty="0">
                <a:solidFill>
                  <a:schemeClr val="accent1"/>
                </a:solidFill>
              </a:rPr>
              <a:t>comfort</a:t>
            </a:r>
            <a:r>
              <a:rPr lang="en-US" dirty="0"/>
              <a:t> over </a:t>
            </a:r>
            <a:r>
              <a:rPr lang="en-US" b="1" dirty="0">
                <a:solidFill>
                  <a:schemeClr val="accent2"/>
                </a:solidFill>
              </a:rPr>
              <a:t>life</a:t>
            </a:r>
            <a:r>
              <a:rPr lang="en-US" dirty="0"/>
              <a:t> (responsibility)</a:t>
            </a:r>
          </a:p>
          <a:p>
            <a:endParaRPr lang="en-US" dirty="0"/>
          </a:p>
        </p:txBody>
      </p:sp>
      <p:pic>
        <p:nvPicPr>
          <p:cNvPr id="2" name="Grafik 1">
            <a:extLst>
              <a:ext uri="{FF2B5EF4-FFF2-40B4-BE49-F238E27FC236}">
                <a16:creationId xmlns:a16="http://schemas.microsoft.com/office/drawing/2014/main" id="{B525B6A3-B317-D503-EB7F-C553F7AB5373}"/>
              </a:ext>
            </a:extLst>
          </p:cNvPr>
          <p:cNvPicPr>
            <a:picLocks noChangeAspect="1"/>
          </p:cNvPicPr>
          <p:nvPr/>
        </p:nvPicPr>
        <p:blipFill>
          <a:blip r:embed="rId4"/>
          <a:stretch>
            <a:fillRect/>
          </a:stretch>
        </p:blipFill>
        <p:spPr>
          <a:xfrm>
            <a:off x="6096000" y="4018729"/>
            <a:ext cx="5627716" cy="2371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06005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8A8CA0-D6AA-ACD3-4433-2E7DAA2D5107}"/>
              </a:ext>
            </a:extLst>
          </p:cNvPr>
          <p:cNvSpPr>
            <a:spLocks noGrp="1"/>
          </p:cNvSpPr>
          <p:nvPr>
            <p:ph type="title"/>
          </p:nvPr>
        </p:nvSpPr>
        <p:spPr/>
        <p:txBody>
          <a:bodyPr/>
          <a:lstStyle/>
          <a:p>
            <a:r>
              <a:rPr lang="en-US" dirty="0"/>
              <a:t>Utopia #2: WALL·E – Humans stuck in Toddler-Mode</a:t>
            </a:r>
          </a:p>
        </p:txBody>
      </p:sp>
      <p:sp>
        <p:nvSpPr>
          <p:cNvPr id="6" name="Textplatzhalter 5">
            <a:extLst>
              <a:ext uri="{FF2B5EF4-FFF2-40B4-BE49-F238E27FC236}">
                <a16:creationId xmlns:a16="http://schemas.microsoft.com/office/drawing/2014/main" id="{038D4F90-F112-651C-868E-87C07A44F84F}"/>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pic>
        <p:nvPicPr>
          <p:cNvPr id="8" name="Inhaltsplatzhalter 7">
            <a:extLst>
              <a:ext uri="{FF2B5EF4-FFF2-40B4-BE49-F238E27FC236}">
                <a16:creationId xmlns:a16="http://schemas.microsoft.com/office/drawing/2014/main" id="{FD461E29-E9BF-69A3-050E-E878B4DD1553}"/>
              </a:ext>
            </a:extLst>
          </p:cNvPr>
          <p:cNvPicPr>
            <a:picLocks noGrp="1" noChangeAspect="1"/>
          </p:cNvPicPr>
          <p:nvPr>
            <p:ph sz="quarter" idx="12"/>
          </p:nvPr>
        </p:nvPicPr>
        <p:blipFill>
          <a:blip r:embed="rId2">
            <a:extLst>
              <a:ext uri="{96DAC541-7B7A-43D3-8B79-37D633B846F1}">
                <asvg:svgBlip xmlns:asvg="http://schemas.microsoft.com/office/drawing/2016/SVG/main" r:embed="rId3"/>
              </a:ext>
            </a:extLst>
          </a:blip>
          <a:stretch>
            <a:fillRect/>
          </a:stretch>
        </p:blipFill>
        <p:spPr>
          <a:xfrm>
            <a:off x="803275" y="2093529"/>
            <a:ext cx="10909300" cy="2962180"/>
          </a:xfrm>
        </p:spPr>
      </p:pic>
    </p:spTree>
    <p:extLst>
      <p:ext uri="{BB962C8B-B14F-4D97-AF65-F5344CB8AC3E}">
        <p14:creationId xmlns:p14="http://schemas.microsoft.com/office/powerpoint/2010/main" val="30860213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796129C-98E7-2F9E-2E07-5E9F7CC4E5D7}"/>
              </a:ext>
            </a:extLst>
          </p:cNvPr>
          <p:cNvSpPr>
            <a:spLocks noGrp="1"/>
          </p:cNvSpPr>
          <p:nvPr>
            <p:ph type="title"/>
          </p:nvPr>
        </p:nvSpPr>
        <p:spPr>
          <a:xfrm>
            <a:off x="814314" y="803024"/>
            <a:ext cx="10898260" cy="621682"/>
          </a:xfrm>
        </p:spPr>
        <p:txBody>
          <a:bodyPr>
            <a:normAutofit fontScale="90000"/>
          </a:bodyPr>
          <a:lstStyle/>
          <a:p>
            <a:r>
              <a:rPr lang="de-DE" dirty="0"/>
              <a:t>„</a:t>
            </a:r>
            <a:r>
              <a:rPr lang="de-DE" dirty="0" err="1"/>
              <a:t>Meaning</a:t>
            </a:r>
            <a:r>
              <a:rPr lang="de-DE" dirty="0"/>
              <a:t> </a:t>
            </a:r>
            <a:r>
              <a:rPr lang="de-DE" dirty="0" err="1"/>
              <a:t>of</a:t>
            </a:r>
            <a:r>
              <a:rPr lang="de-DE" dirty="0"/>
              <a:t> Life“ (</a:t>
            </a:r>
            <a:r>
              <a:rPr lang="de-DE" dirty="0" err="1"/>
              <a:t>Feudalism</a:t>
            </a:r>
            <a:r>
              <a:rPr lang="de-DE" dirty="0"/>
              <a:t>)</a:t>
            </a:r>
            <a:br>
              <a:rPr lang="de-DE" dirty="0"/>
            </a:br>
            <a:endParaRPr lang="de-DE" dirty="0"/>
          </a:p>
        </p:txBody>
      </p:sp>
      <p:sp>
        <p:nvSpPr>
          <p:cNvPr id="3" name="Textplatzhalter 2">
            <a:extLst>
              <a:ext uri="{FF2B5EF4-FFF2-40B4-BE49-F238E27FC236}">
                <a16:creationId xmlns:a16="http://schemas.microsoft.com/office/drawing/2014/main" id="{9C9316FB-FCB4-728E-9720-290E776EB8D8}"/>
              </a:ext>
            </a:extLst>
          </p:cNvPr>
          <p:cNvSpPr>
            <a:spLocks noGrp="1"/>
          </p:cNvSpPr>
          <p:nvPr>
            <p:ph type="body" sz="quarter" idx="16"/>
          </p:nvPr>
        </p:nvSpPr>
        <p:spPr>
          <a:xfrm>
            <a:off x="814388" y="200025"/>
            <a:ext cx="8253412" cy="457200"/>
          </a:xfrm>
        </p:spPr>
        <p:txBody>
          <a:bodyPr>
            <a:normAutofit/>
          </a:bodyPr>
          <a:lstStyle/>
          <a:p>
            <a:r>
              <a:rPr lang="de-DE" dirty="0"/>
              <a:t>Forecast &gt; Fear &gt; </a:t>
            </a:r>
            <a:r>
              <a:rPr lang="de-DE" b="1" dirty="0">
                <a:solidFill>
                  <a:schemeClr val="accent2"/>
                </a:solidFill>
              </a:rPr>
              <a:t>Future</a:t>
            </a:r>
            <a:endParaRPr lang="de-DE" dirty="0"/>
          </a:p>
        </p:txBody>
      </p:sp>
      <p:pic>
        <p:nvPicPr>
          <p:cNvPr id="8" name="Inhaltsplatzhalter 7">
            <a:extLst>
              <a:ext uri="{FF2B5EF4-FFF2-40B4-BE49-F238E27FC236}">
                <a16:creationId xmlns:a16="http://schemas.microsoft.com/office/drawing/2014/main" id="{0AE77605-E413-0A13-EDDD-12C98DE50621}"/>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xfrm>
            <a:off x="1993323" y="1635125"/>
            <a:ext cx="8529203" cy="4689475"/>
          </a:xfrm>
        </p:spPr>
      </p:pic>
    </p:spTree>
    <p:extLst>
      <p:ext uri="{BB962C8B-B14F-4D97-AF65-F5344CB8AC3E}">
        <p14:creationId xmlns:p14="http://schemas.microsoft.com/office/powerpoint/2010/main" val="24716219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CC6518E-03B6-3174-89C9-9C52806EF4C1}"/>
              </a:ext>
            </a:extLst>
          </p:cNvPr>
          <p:cNvSpPr>
            <a:spLocks noGrp="1"/>
          </p:cNvSpPr>
          <p:nvPr>
            <p:ph type="title"/>
          </p:nvPr>
        </p:nvSpPr>
        <p:spPr/>
        <p:txBody>
          <a:bodyPr/>
          <a:lstStyle/>
          <a:p>
            <a:endParaRPr lang="en-US"/>
          </a:p>
        </p:txBody>
      </p:sp>
      <p:sp>
        <p:nvSpPr>
          <p:cNvPr id="3" name="Textplatzhalter 2">
            <a:extLst>
              <a:ext uri="{FF2B5EF4-FFF2-40B4-BE49-F238E27FC236}">
                <a16:creationId xmlns:a16="http://schemas.microsoft.com/office/drawing/2014/main" id="{F9733A8E-106D-7AC2-0940-AC9FD639E895}"/>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de-DE" dirty="0"/>
          </a:p>
        </p:txBody>
      </p:sp>
      <p:sp>
        <p:nvSpPr>
          <p:cNvPr id="4" name="Inhaltsplatzhalter 3">
            <a:extLst>
              <a:ext uri="{FF2B5EF4-FFF2-40B4-BE49-F238E27FC236}">
                <a16:creationId xmlns:a16="http://schemas.microsoft.com/office/drawing/2014/main" id="{65BD30FE-8642-C531-7BDD-E75BC9769204}"/>
              </a:ext>
            </a:extLst>
          </p:cNvPr>
          <p:cNvSpPr>
            <a:spLocks noGrp="1"/>
          </p:cNvSpPr>
          <p:nvPr>
            <p:ph sz="quarter" idx="12"/>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t>Taking away </a:t>
            </a:r>
            <a:r>
              <a:rPr lang="en-US" sz="4400" b="1" dirty="0">
                <a:solidFill>
                  <a:schemeClr val="accent1"/>
                </a:solidFill>
              </a:rPr>
              <a:t>performance</a:t>
            </a:r>
            <a:r>
              <a:rPr lang="en-US" sz="4400" dirty="0"/>
              <a:t> (work)</a:t>
            </a:r>
            <a:br>
              <a:rPr lang="en-US" sz="4400" dirty="0"/>
            </a:br>
            <a:r>
              <a:rPr lang="en-US" sz="4400" dirty="0"/>
              <a:t>means losing all </a:t>
            </a:r>
            <a:r>
              <a:rPr lang="en-US" sz="4400" b="1" dirty="0">
                <a:solidFill>
                  <a:schemeClr val="accent2"/>
                </a:solidFill>
              </a:rPr>
              <a:t>self-worth</a:t>
            </a:r>
            <a:r>
              <a:rPr lang="en-US" sz="4400" dirty="0"/>
              <a:t>.</a:t>
            </a:r>
          </a:p>
          <a:p>
            <a:pPr marL="0" indent="0" algn="ctr">
              <a:buNone/>
            </a:pPr>
            <a:r>
              <a:rPr lang="en-US" sz="4000" i="1" dirty="0"/>
              <a:t>We are </a:t>
            </a:r>
            <a:r>
              <a:rPr lang="en-US" sz="4000" b="1" i="1" dirty="0">
                <a:solidFill>
                  <a:schemeClr val="accent1"/>
                </a:solidFill>
              </a:rPr>
              <a:t>scared</a:t>
            </a:r>
            <a:r>
              <a:rPr lang="en-US" sz="4000" i="1" dirty="0"/>
              <a:t> of losing our </a:t>
            </a:r>
            <a:r>
              <a:rPr lang="en-US" sz="4000" b="1" i="1" dirty="0">
                <a:solidFill>
                  <a:schemeClr val="accent2"/>
                </a:solidFill>
              </a:rPr>
              <a:t>purpose</a:t>
            </a:r>
            <a:r>
              <a:rPr lang="en-US" sz="4000" i="1" dirty="0"/>
              <a:t>.</a:t>
            </a:r>
            <a:br>
              <a:rPr lang="en-US" sz="4400" dirty="0"/>
            </a:br>
            <a:endParaRPr lang="en-US" dirty="0"/>
          </a:p>
          <a:p>
            <a:pPr marL="0" indent="0">
              <a:buNone/>
            </a:pPr>
            <a:endParaRPr lang="en-US" dirty="0"/>
          </a:p>
        </p:txBody>
      </p:sp>
    </p:spTree>
    <p:extLst>
      <p:ext uri="{BB962C8B-B14F-4D97-AF65-F5344CB8AC3E}">
        <p14:creationId xmlns:p14="http://schemas.microsoft.com/office/powerpoint/2010/main" val="943368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8C1C18-E161-FFC6-AFEF-F1B9589D23EF}"/>
              </a:ext>
            </a:extLst>
          </p:cNvPr>
          <p:cNvSpPr>
            <a:spLocks noGrp="1"/>
          </p:cNvSpPr>
          <p:nvPr>
            <p:ph type="title"/>
          </p:nvPr>
        </p:nvSpPr>
        <p:spPr/>
        <p:txBody>
          <a:bodyPr/>
          <a:lstStyle/>
          <a:p>
            <a:r>
              <a:rPr lang="en-US" dirty="0"/>
              <a:t>AI Context</a:t>
            </a:r>
          </a:p>
        </p:txBody>
      </p:sp>
      <p:sp>
        <p:nvSpPr>
          <p:cNvPr id="3" name="Textplatzhalter 2">
            <a:extLst>
              <a:ext uri="{FF2B5EF4-FFF2-40B4-BE49-F238E27FC236}">
                <a16:creationId xmlns:a16="http://schemas.microsoft.com/office/drawing/2014/main" id="{89414A05-524A-AB6F-3E9C-1B4055B9629E}"/>
              </a:ext>
            </a:extLst>
          </p:cNvPr>
          <p:cNvSpPr>
            <a:spLocks noGrp="1"/>
          </p:cNvSpPr>
          <p:nvPr>
            <p:ph type="body" sz="quarter" idx="16"/>
          </p:nvPr>
        </p:nvSpPr>
        <p:spPr/>
        <p:txBody>
          <a:bodyPr/>
          <a:lstStyle/>
          <a:p>
            <a:r>
              <a:rPr lang="de-DE" dirty="0"/>
              <a:t>Warm-up</a:t>
            </a:r>
            <a:endParaRPr lang="en-US" dirty="0"/>
          </a:p>
        </p:txBody>
      </p:sp>
      <p:sp>
        <p:nvSpPr>
          <p:cNvPr id="4" name="Inhaltsplatzhalter 3">
            <a:extLst>
              <a:ext uri="{FF2B5EF4-FFF2-40B4-BE49-F238E27FC236}">
                <a16:creationId xmlns:a16="http://schemas.microsoft.com/office/drawing/2014/main" id="{872E45EC-1C6F-B90E-E77F-BE6B8FFDD642}"/>
              </a:ext>
            </a:extLst>
          </p:cNvPr>
          <p:cNvSpPr>
            <a:spLocks noGrp="1"/>
          </p:cNvSpPr>
          <p:nvPr>
            <p:ph sz="quarter" idx="12"/>
          </p:nvPr>
        </p:nvSpPr>
        <p:spPr/>
        <p:txBody>
          <a:bodyPr/>
          <a:lstStyle/>
          <a:p>
            <a:r>
              <a:rPr lang="en-US" sz="2800" b="1" dirty="0">
                <a:solidFill>
                  <a:schemeClr val="accent1"/>
                </a:solidFill>
              </a:rPr>
              <a:t>LLMs</a:t>
            </a:r>
            <a:r>
              <a:rPr lang="en-US" sz="2800" dirty="0"/>
              <a:t> are only one variant of neural networks</a:t>
            </a:r>
          </a:p>
          <a:p>
            <a:pPr lvl="1"/>
            <a:r>
              <a:rPr lang="en-US" sz="2400" dirty="0"/>
              <a:t>when I talk about “AI” I mean all possible technologies</a:t>
            </a:r>
          </a:p>
          <a:p>
            <a:pPr lvl="2"/>
            <a:r>
              <a:rPr lang="en-US" sz="2400" dirty="0"/>
              <a:t>no restriction to LLMs</a:t>
            </a:r>
          </a:p>
          <a:p>
            <a:pPr lvl="1"/>
            <a:r>
              <a:rPr lang="en-US" sz="2400" dirty="0"/>
              <a:t>with LLMs we still see improvements, but we see also the pareto principle</a:t>
            </a:r>
          </a:p>
          <a:p>
            <a:pPr lvl="2"/>
            <a:r>
              <a:rPr lang="en-US" sz="2400" dirty="0"/>
              <a:t>We still have high speed, the improvements are unbelievable, but way smaller incremental steps</a:t>
            </a:r>
          </a:p>
          <a:p>
            <a:pPr lvl="2"/>
            <a:r>
              <a:rPr lang="en-US" sz="2400" dirty="0"/>
              <a:t>The limit of LLMs is imaginable</a:t>
            </a:r>
          </a:p>
          <a:p>
            <a:pPr lvl="1"/>
            <a:endParaRPr lang="en-US" dirty="0"/>
          </a:p>
        </p:txBody>
      </p:sp>
    </p:spTree>
    <p:extLst>
      <p:ext uri="{BB962C8B-B14F-4D97-AF65-F5344CB8AC3E}">
        <p14:creationId xmlns:p14="http://schemas.microsoft.com/office/powerpoint/2010/main" val="32962315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A1E13-8FC3-7C9C-5FD0-D71B4CB9FD25}"/>
              </a:ext>
            </a:extLst>
          </p:cNvPr>
          <p:cNvSpPr>
            <a:spLocks noGrp="1"/>
          </p:cNvSpPr>
          <p:nvPr>
            <p:ph type="title"/>
          </p:nvPr>
        </p:nvSpPr>
        <p:spPr/>
        <p:txBody>
          <a:bodyPr/>
          <a:lstStyle/>
          <a:p>
            <a:endParaRPr lang="en-US"/>
          </a:p>
        </p:txBody>
      </p:sp>
      <p:sp>
        <p:nvSpPr>
          <p:cNvPr id="3" name="Textplatzhalter 2">
            <a:extLst>
              <a:ext uri="{FF2B5EF4-FFF2-40B4-BE49-F238E27FC236}">
                <a16:creationId xmlns:a16="http://schemas.microsoft.com/office/drawing/2014/main" id="{F9733A8E-106D-7AC2-0940-AC9FD639E895}"/>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de-DE" dirty="0"/>
          </a:p>
        </p:txBody>
      </p:sp>
      <p:sp>
        <p:nvSpPr>
          <p:cNvPr id="4" name="Inhaltsplatzhalter 3">
            <a:extLst>
              <a:ext uri="{FF2B5EF4-FFF2-40B4-BE49-F238E27FC236}">
                <a16:creationId xmlns:a16="http://schemas.microsoft.com/office/drawing/2014/main" id="{65BD30FE-8642-C531-7BDD-E75BC9769204}"/>
              </a:ext>
            </a:extLst>
          </p:cNvPr>
          <p:cNvSpPr>
            <a:spLocks noGrp="1"/>
          </p:cNvSpPr>
          <p:nvPr>
            <p:ph sz="quarter" idx="12"/>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4400" dirty="0"/>
              <a:t>The real issue is that we </a:t>
            </a:r>
            <a:r>
              <a:rPr lang="en-US" sz="4400" i="1" dirty="0"/>
              <a:t>believe</a:t>
            </a:r>
            <a:r>
              <a:rPr lang="en-US" sz="4400" dirty="0"/>
              <a:t> that our</a:t>
            </a:r>
            <a:br>
              <a:rPr lang="en-US" sz="4400" dirty="0"/>
            </a:br>
            <a:r>
              <a:rPr lang="en-US" sz="4400" b="1" dirty="0">
                <a:solidFill>
                  <a:schemeClr val="accent2"/>
                </a:solidFill>
              </a:rPr>
              <a:t>value</a:t>
            </a:r>
            <a:r>
              <a:rPr lang="en-US" sz="4400" dirty="0"/>
              <a:t> comes from our </a:t>
            </a:r>
            <a:r>
              <a:rPr lang="en-US" sz="4400" b="1" dirty="0">
                <a:solidFill>
                  <a:schemeClr val="accent1"/>
                </a:solidFill>
              </a:rPr>
              <a:t>performance</a:t>
            </a:r>
            <a:r>
              <a:rPr lang="en-US" sz="4400" dirty="0"/>
              <a:t>.</a:t>
            </a:r>
          </a:p>
          <a:p>
            <a:pPr marL="0" indent="0" algn="ctr">
              <a:buNone/>
            </a:pPr>
            <a:endParaRPr lang="en-US" dirty="0"/>
          </a:p>
          <a:p>
            <a:pPr marL="0" indent="0" algn="ctr">
              <a:buNone/>
            </a:pPr>
            <a:r>
              <a:rPr lang="en-US" dirty="0"/>
              <a:t>That’s the core of the feudalistic worldview. And it’s not true, but useful for the 1%.</a:t>
            </a:r>
            <a:br>
              <a:rPr lang="en-US" dirty="0"/>
            </a:br>
            <a:r>
              <a:rPr lang="en-US" dirty="0"/>
              <a:t>If we can get rid of that assumption, we gain freedom to create utopia,</a:t>
            </a:r>
            <a:br>
              <a:rPr lang="en-US" dirty="0"/>
            </a:br>
            <a:r>
              <a:rPr lang="en-US" dirty="0"/>
              <a:t>instead of focusing that we lose something</a:t>
            </a:r>
            <a:br>
              <a:rPr lang="en-US" dirty="0"/>
            </a:br>
            <a:r>
              <a:rPr lang="en-US" dirty="0"/>
              <a:t>that we actually never wanted.</a:t>
            </a:r>
          </a:p>
          <a:p>
            <a:endParaRPr lang="en-US" dirty="0"/>
          </a:p>
        </p:txBody>
      </p:sp>
    </p:spTree>
    <p:extLst>
      <p:ext uri="{BB962C8B-B14F-4D97-AF65-F5344CB8AC3E}">
        <p14:creationId xmlns:p14="http://schemas.microsoft.com/office/powerpoint/2010/main" val="41463292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888B29F-FCFF-E435-F26A-47266659F789}"/>
              </a:ext>
            </a:extLst>
          </p:cNvPr>
          <p:cNvSpPr>
            <a:spLocks noGrp="1"/>
          </p:cNvSpPr>
          <p:nvPr>
            <p:ph type="title"/>
          </p:nvPr>
        </p:nvSpPr>
        <p:spPr/>
        <p:txBody>
          <a:bodyPr/>
          <a:lstStyle/>
          <a:p>
            <a:r>
              <a:rPr lang="en-US" dirty="0"/>
              <a:t>Utopia #3</a:t>
            </a:r>
          </a:p>
        </p:txBody>
      </p:sp>
      <p:sp>
        <p:nvSpPr>
          <p:cNvPr id="7" name="Textplatzhalter 6">
            <a:extLst>
              <a:ext uri="{FF2B5EF4-FFF2-40B4-BE49-F238E27FC236}">
                <a16:creationId xmlns:a16="http://schemas.microsoft.com/office/drawing/2014/main" id="{A5B51F18-3DF7-F514-A68A-6B5D7B1443E1}"/>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sp>
        <p:nvSpPr>
          <p:cNvPr id="6" name="Inhaltsplatzhalter 5">
            <a:extLst>
              <a:ext uri="{FF2B5EF4-FFF2-40B4-BE49-F238E27FC236}">
                <a16:creationId xmlns:a16="http://schemas.microsoft.com/office/drawing/2014/main" id="{19AAC05A-0561-9EC4-E201-E5C3FF2174DE}"/>
              </a:ext>
            </a:extLst>
          </p:cNvPr>
          <p:cNvSpPr>
            <a:spLocks noGrp="1"/>
          </p:cNvSpPr>
          <p:nvPr>
            <p:ph sz="quarter" idx="12"/>
          </p:nvPr>
        </p:nvSpPr>
        <p:spPr/>
        <p:txBody>
          <a:bodyPr/>
          <a:lstStyle/>
          <a:p>
            <a:r>
              <a:rPr lang="en-US" dirty="0"/>
              <a:t>We no longer need to “work”; instead, we can fully realize our potential.</a:t>
            </a:r>
          </a:p>
          <a:p>
            <a:pPr lvl="1"/>
            <a:r>
              <a:rPr lang="en-US" dirty="0"/>
              <a:t>The misguided path of wage labor (enslavement) has come to an end, and we must learn to live again.</a:t>
            </a:r>
          </a:p>
          <a:p>
            <a:pPr lvl="1"/>
            <a:endParaRPr lang="en-US" dirty="0"/>
          </a:p>
          <a:p>
            <a:r>
              <a:rPr lang="en-US" dirty="0"/>
              <a:t>Challenge: </a:t>
            </a:r>
          </a:p>
          <a:p>
            <a:pPr lvl="1"/>
            <a:r>
              <a:rPr lang="en-US" dirty="0"/>
              <a:t>We need a purpose that goes beyond “I live to provide my labor”</a:t>
            </a:r>
          </a:p>
          <a:p>
            <a:pPr lvl="1"/>
            <a:r>
              <a:rPr lang="en-US" dirty="0"/>
              <a:t>Level of meaning and significance</a:t>
            </a:r>
          </a:p>
          <a:p>
            <a:endParaRPr lang="en-US" dirty="0"/>
          </a:p>
        </p:txBody>
      </p:sp>
      <p:pic>
        <p:nvPicPr>
          <p:cNvPr id="2" name="Grafik 1">
            <a:extLst>
              <a:ext uri="{FF2B5EF4-FFF2-40B4-BE49-F238E27FC236}">
                <a16:creationId xmlns:a16="http://schemas.microsoft.com/office/drawing/2014/main" id="{E9D30E32-4089-5866-769B-91D9714719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27614" y="3751238"/>
            <a:ext cx="8783782" cy="2784018"/>
          </a:xfrm>
          <a:prstGeom prst="rect">
            <a:avLst/>
          </a:prstGeom>
        </p:spPr>
      </p:pic>
    </p:spTree>
    <p:extLst>
      <p:ext uri="{BB962C8B-B14F-4D97-AF65-F5344CB8AC3E}">
        <p14:creationId xmlns:p14="http://schemas.microsoft.com/office/powerpoint/2010/main" val="42333394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66B6D19-B010-A961-B76C-EE8AB39124F1}"/>
              </a:ext>
            </a:extLst>
          </p:cNvPr>
          <p:cNvSpPr>
            <a:spLocks noGrp="1"/>
          </p:cNvSpPr>
          <p:nvPr>
            <p:ph type="title"/>
          </p:nvPr>
        </p:nvSpPr>
        <p:spPr/>
        <p:txBody>
          <a:bodyPr/>
          <a:lstStyle/>
          <a:p>
            <a:r>
              <a:rPr lang="en-US" dirty="0"/>
              <a:t>Regulation</a:t>
            </a:r>
          </a:p>
        </p:txBody>
      </p:sp>
      <p:sp>
        <p:nvSpPr>
          <p:cNvPr id="12" name="Textplatzhalter 11">
            <a:extLst>
              <a:ext uri="{FF2B5EF4-FFF2-40B4-BE49-F238E27FC236}">
                <a16:creationId xmlns:a16="http://schemas.microsoft.com/office/drawing/2014/main" id="{22C37581-246A-17C6-8ACC-425456DECF64}"/>
              </a:ext>
            </a:extLst>
          </p:cNvPr>
          <p:cNvSpPr>
            <a:spLocks noGrp="1"/>
          </p:cNvSpPr>
          <p:nvPr>
            <p:ph type="body" sz="quarter" idx="16"/>
          </p:nvPr>
        </p:nvSpPr>
        <p:spPr/>
        <p:txBody>
          <a:bodyPr/>
          <a:lstStyle/>
          <a:p>
            <a:r>
              <a:rPr lang="de-DE" dirty="0"/>
              <a:t>Forecast &gt; Fear &gt; </a:t>
            </a:r>
            <a:r>
              <a:rPr lang="de-DE" b="1" dirty="0">
                <a:solidFill>
                  <a:schemeClr val="accent2"/>
                </a:solidFill>
              </a:rPr>
              <a:t>Future</a:t>
            </a:r>
            <a:endParaRPr lang="en-US" dirty="0"/>
          </a:p>
        </p:txBody>
      </p:sp>
      <p:sp>
        <p:nvSpPr>
          <p:cNvPr id="4" name="Inhaltsplatzhalter 3">
            <a:extLst>
              <a:ext uri="{FF2B5EF4-FFF2-40B4-BE49-F238E27FC236}">
                <a16:creationId xmlns:a16="http://schemas.microsoft.com/office/drawing/2014/main" id="{7F9B7DB3-3260-F880-9378-C8A99846B1E4}"/>
              </a:ext>
            </a:extLst>
          </p:cNvPr>
          <p:cNvSpPr>
            <a:spLocks noGrp="1"/>
          </p:cNvSpPr>
          <p:nvPr>
            <p:ph sz="quarter" idx="12"/>
          </p:nvPr>
        </p:nvSpPr>
        <p:spPr>
          <a:xfrm>
            <a:off x="803275" y="1635362"/>
            <a:ext cx="6219847" cy="4689238"/>
          </a:xfrm>
        </p:spPr>
        <p:txBody>
          <a:bodyPr/>
          <a:lstStyle/>
          <a:p>
            <a:r>
              <a:rPr lang="en-US" sz="2800" dirty="0"/>
              <a:t>The good news: AI takes the strain off our neocortex, allowing the rest of the brain to have a go</a:t>
            </a:r>
          </a:p>
          <a:p>
            <a:pPr lvl="1"/>
            <a:r>
              <a:rPr lang="en-US" sz="2400" b="1" dirty="0">
                <a:solidFill>
                  <a:schemeClr val="accent1"/>
                </a:solidFill>
              </a:rPr>
              <a:t>less load</a:t>
            </a:r>
          </a:p>
          <a:p>
            <a:endParaRPr lang="en-US" sz="2800" dirty="0"/>
          </a:p>
          <a:p>
            <a:r>
              <a:rPr lang="en-US" sz="2800" dirty="0"/>
              <a:t>Emotional/social Core Skills are in the Limbi</a:t>
            </a:r>
          </a:p>
          <a:p>
            <a:pPr lvl="1"/>
            <a:r>
              <a:rPr lang="en-US" sz="2400" b="1" dirty="0">
                <a:solidFill>
                  <a:schemeClr val="accent2"/>
                </a:solidFill>
              </a:rPr>
              <a:t>more opportunity, growth, development</a:t>
            </a:r>
          </a:p>
          <a:p>
            <a:pPr marL="0" indent="0">
              <a:buNone/>
            </a:pPr>
            <a:endParaRPr lang="en-US" dirty="0"/>
          </a:p>
          <a:p>
            <a:endParaRPr lang="en-US" dirty="0"/>
          </a:p>
        </p:txBody>
      </p:sp>
      <p:pic>
        <p:nvPicPr>
          <p:cNvPr id="5" name="Grafik 4">
            <a:extLst>
              <a:ext uri="{FF2B5EF4-FFF2-40B4-BE49-F238E27FC236}">
                <a16:creationId xmlns:a16="http://schemas.microsoft.com/office/drawing/2014/main" id="{92E61E6E-5B57-9003-F414-9655B851D31F}"/>
              </a:ext>
            </a:extLst>
          </p:cNvPr>
          <p:cNvPicPr>
            <a:picLocks noChangeAspect="1"/>
          </p:cNvPicPr>
          <p:nvPr/>
        </p:nvPicPr>
        <p:blipFill>
          <a:blip r:embed="rId3">
            <a:alphaModFix/>
          </a:blip>
          <a:stretch>
            <a:fillRect/>
          </a:stretch>
        </p:blipFill>
        <p:spPr>
          <a:xfrm>
            <a:off x="7023122" y="968207"/>
            <a:ext cx="5122119" cy="5143885"/>
          </a:xfrm>
          <a:prstGeom prst="rect">
            <a:avLst/>
          </a:prstGeom>
        </p:spPr>
      </p:pic>
    </p:spTree>
    <p:extLst>
      <p:ext uri="{BB962C8B-B14F-4D97-AF65-F5344CB8AC3E}">
        <p14:creationId xmlns:p14="http://schemas.microsoft.com/office/powerpoint/2010/main" val="20491855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0D8F9B0-22DB-467F-B8B2-F69A388A6D82}"/>
              </a:ext>
            </a:extLst>
          </p:cNvPr>
          <p:cNvSpPr>
            <a:spLocks noGrp="1"/>
          </p:cNvSpPr>
          <p:nvPr>
            <p:ph type="title"/>
          </p:nvPr>
        </p:nvSpPr>
        <p:spPr>
          <a:xfrm>
            <a:off x="814314" y="803024"/>
            <a:ext cx="10898260" cy="621682"/>
          </a:xfrm>
        </p:spPr>
        <p:txBody>
          <a:bodyPr>
            <a:normAutofit/>
          </a:bodyPr>
          <a:lstStyle/>
          <a:p>
            <a:r>
              <a:rPr lang="en-US" dirty="0"/>
              <a:t>Human Skills</a:t>
            </a:r>
          </a:p>
        </p:txBody>
      </p:sp>
      <p:sp>
        <p:nvSpPr>
          <p:cNvPr id="3" name="Textplatzhalter 2">
            <a:extLst>
              <a:ext uri="{FF2B5EF4-FFF2-40B4-BE49-F238E27FC236}">
                <a16:creationId xmlns:a16="http://schemas.microsoft.com/office/drawing/2014/main" id="{021F7A00-50C7-4629-B158-EB11CB2BB2F0}"/>
              </a:ext>
            </a:extLst>
          </p:cNvPr>
          <p:cNvSpPr>
            <a:spLocks noGrp="1"/>
          </p:cNvSpPr>
          <p:nvPr>
            <p:ph type="body" sz="quarter" idx="16"/>
          </p:nvPr>
        </p:nvSpPr>
        <p:spPr>
          <a:xfrm>
            <a:off x="814388" y="200025"/>
            <a:ext cx="8253412" cy="457200"/>
          </a:xfrm>
        </p:spPr>
        <p:txBody>
          <a:bodyPr>
            <a:normAutofit/>
          </a:bodyPr>
          <a:lstStyle/>
          <a:p>
            <a:r>
              <a:rPr lang="de-DE" dirty="0"/>
              <a:t>Forecast &gt; Fear &gt; </a:t>
            </a:r>
            <a:r>
              <a:rPr lang="de-DE" b="1" dirty="0">
                <a:solidFill>
                  <a:schemeClr val="accent2"/>
                </a:solidFill>
              </a:rPr>
              <a:t>Future</a:t>
            </a:r>
            <a:endParaRPr lang="de-DE" dirty="0"/>
          </a:p>
        </p:txBody>
      </p:sp>
      <p:sp>
        <p:nvSpPr>
          <p:cNvPr id="7" name="Inhaltsplatzhalter 6">
            <a:extLst>
              <a:ext uri="{FF2B5EF4-FFF2-40B4-BE49-F238E27FC236}">
                <a16:creationId xmlns:a16="http://schemas.microsoft.com/office/drawing/2014/main" id="{143DCE0F-21A4-5592-F519-D3F6C44C197A}"/>
              </a:ext>
            </a:extLst>
          </p:cNvPr>
          <p:cNvSpPr>
            <a:spLocks noGrp="1"/>
          </p:cNvSpPr>
          <p:nvPr>
            <p:ph sz="quarter" idx="12"/>
          </p:nvPr>
        </p:nvSpPr>
        <p:spPr>
          <a:xfrm>
            <a:off x="803275" y="1635362"/>
            <a:ext cx="6512589" cy="4689238"/>
          </a:xfrm>
        </p:spPr>
        <p:txBody>
          <a:bodyPr>
            <a:normAutofit/>
          </a:bodyPr>
          <a:lstStyle/>
          <a:p>
            <a:r>
              <a:rPr lang="en-US" dirty="0"/>
              <a:t>Basic Human Needs: </a:t>
            </a:r>
            <a:r>
              <a:rPr lang="en-US" b="1" dirty="0">
                <a:solidFill>
                  <a:schemeClr val="accent2"/>
                </a:solidFill>
              </a:rPr>
              <a:t>Connection</a:t>
            </a:r>
            <a:r>
              <a:rPr lang="en-US" dirty="0"/>
              <a:t> and </a:t>
            </a:r>
            <a:r>
              <a:rPr lang="en-US" b="1" dirty="0">
                <a:solidFill>
                  <a:schemeClr val="accent2"/>
                </a:solidFill>
              </a:rPr>
              <a:t>Creation</a:t>
            </a:r>
            <a:endParaRPr lang="en-US" dirty="0"/>
          </a:p>
          <a:p>
            <a:pPr lvl="1"/>
            <a:r>
              <a:rPr lang="en-US" dirty="0"/>
              <a:t>I need my pack</a:t>
            </a:r>
          </a:p>
          <a:p>
            <a:pPr lvl="1"/>
            <a:r>
              <a:rPr lang="en-US" dirty="0"/>
              <a:t>I want to make a contribution (every person has their own unique selling point, and that can’t come from a process)</a:t>
            </a:r>
          </a:p>
          <a:p>
            <a:endParaRPr lang="en-US" dirty="0"/>
          </a:p>
          <a:p>
            <a:r>
              <a:rPr lang="en-US" dirty="0"/>
              <a:t>So far, fear has overshadowed basic needs for most people (76 up to 98 out of 100)</a:t>
            </a:r>
          </a:p>
          <a:p>
            <a:endParaRPr lang="en-US" dirty="0"/>
          </a:p>
          <a:p>
            <a:r>
              <a:rPr lang="en-US" dirty="0"/>
              <a:t>Skills we need to develop</a:t>
            </a:r>
          </a:p>
          <a:p>
            <a:pPr lvl="1"/>
            <a:r>
              <a:rPr lang="en-US" dirty="0"/>
              <a:t>Skills for Connection (Relationship)</a:t>
            </a:r>
          </a:p>
          <a:p>
            <a:pPr lvl="1"/>
            <a:r>
              <a:rPr lang="en-US" dirty="0"/>
              <a:t>Skills for Creation (needs all levels of psychological safety)</a:t>
            </a:r>
          </a:p>
          <a:p>
            <a:pPr marL="0" indent="0">
              <a:buNone/>
            </a:pPr>
            <a:endParaRPr lang="en-US" dirty="0"/>
          </a:p>
        </p:txBody>
      </p:sp>
      <p:pic>
        <p:nvPicPr>
          <p:cNvPr id="8" name="Grafik 7">
            <a:extLst>
              <a:ext uri="{FF2B5EF4-FFF2-40B4-BE49-F238E27FC236}">
                <a16:creationId xmlns:a16="http://schemas.microsoft.com/office/drawing/2014/main" id="{A74A5D64-461E-467D-8A01-4F4ABB31E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864" y="803024"/>
            <a:ext cx="4434635" cy="5934360"/>
          </a:xfrm>
          <a:prstGeom prst="rect">
            <a:avLst/>
          </a:prstGeom>
        </p:spPr>
      </p:pic>
    </p:spTree>
    <p:extLst>
      <p:ext uri="{BB962C8B-B14F-4D97-AF65-F5344CB8AC3E}">
        <p14:creationId xmlns:p14="http://schemas.microsoft.com/office/powerpoint/2010/main" val="26313110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1883771-F71C-1B1F-A020-91170C5C6C92}"/>
              </a:ext>
            </a:extLst>
          </p:cNvPr>
          <p:cNvPicPr>
            <a:picLocks noChangeAspect="1"/>
          </p:cNvPicPr>
          <p:nvPr/>
        </p:nvPicPr>
        <p:blipFill>
          <a:blip r:embed="rId2"/>
          <a:stretch>
            <a:fillRect/>
          </a:stretch>
        </p:blipFill>
        <p:spPr>
          <a:xfrm>
            <a:off x="1805" y="0"/>
            <a:ext cx="12188389" cy="6858000"/>
          </a:xfrm>
          <a:prstGeom prst="rect">
            <a:avLst/>
          </a:prstGeom>
        </p:spPr>
      </p:pic>
      <p:sp>
        <p:nvSpPr>
          <p:cNvPr id="4" name="Inhaltsplatzhalter 3">
            <a:extLst>
              <a:ext uri="{FF2B5EF4-FFF2-40B4-BE49-F238E27FC236}">
                <a16:creationId xmlns:a16="http://schemas.microsoft.com/office/drawing/2014/main" id="{E0A40D1B-2182-A45E-1A34-D26D40BD5F92}"/>
              </a:ext>
            </a:extLst>
          </p:cNvPr>
          <p:cNvSpPr>
            <a:spLocks noGrp="1"/>
          </p:cNvSpPr>
          <p:nvPr>
            <p:ph type="body" sz="quarter" idx="16"/>
          </p:nvPr>
        </p:nvSpPr>
        <p:spPr>
          <a:xfrm>
            <a:off x="5262995" y="283152"/>
            <a:ext cx="6657109" cy="4527839"/>
          </a:xfrm>
        </p:spPr>
        <p:txBody>
          <a:bodyPr>
            <a:noAutofit/>
          </a:bodyPr>
          <a:lstStyle/>
          <a:p>
            <a:pPr marL="0" indent="0" algn="ctr">
              <a:buNone/>
            </a:pPr>
            <a:r>
              <a:rPr lang="en-US" sz="6000" dirty="0">
                <a:solidFill>
                  <a:schemeClr val="accent2">
                    <a:lumMod val="20000"/>
                    <a:lumOff val="80000"/>
                  </a:schemeClr>
                </a:solidFill>
                <a:latin typeface="Comforter Brush" pitchFamily="2" charset="0"/>
              </a:rPr>
              <a:t>“Best time is twenty years ago,</a:t>
            </a:r>
            <a:br>
              <a:rPr lang="en-US" sz="6000" dirty="0">
                <a:solidFill>
                  <a:schemeClr val="accent2">
                    <a:lumMod val="20000"/>
                    <a:lumOff val="80000"/>
                  </a:schemeClr>
                </a:solidFill>
                <a:latin typeface="Comforter Brush" pitchFamily="2" charset="0"/>
              </a:rPr>
            </a:br>
            <a:r>
              <a:rPr lang="en-US" sz="6000" dirty="0">
                <a:solidFill>
                  <a:schemeClr val="accent2">
                    <a:lumMod val="20000"/>
                    <a:lumOff val="80000"/>
                  </a:schemeClr>
                </a:solidFill>
                <a:latin typeface="Comforter Brush" pitchFamily="2" charset="0"/>
              </a:rPr>
              <a:t>the second best time is today.”</a:t>
            </a:r>
          </a:p>
          <a:p>
            <a:pPr marL="0" indent="0" algn="ctr">
              <a:buNone/>
            </a:pPr>
            <a:endParaRPr lang="en-US" sz="4800" dirty="0">
              <a:solidFill>
                <a:schemeClr val="accent2">
                  <a:lumMod val="20000"/>
                  <a:lumOff val="80000"/>
                </a:schemeClr>
              </a:solidFill>
              <a:latin typeface="Comforter Brush" pitchFamily="2" charset="0"/>
            </a:endParaRPr>
          </a:p>
          <a:p>
            <a:pPr algn="ctr"/>
            <a:r>
              <a:rPr lang="en-US" sz="4800" dirty="0">
                <a:solidFill>
                  <a:schemeClr val="accent2">
                    <a:lumMod val="20000"/>
                    <a:lumOff val="80000"/>
                  </a:schemeClr>
                </a:solidFill>
                <a:latin typeface="Comforter Brush" pitchFamily="2" charset="0"/>
              </a:rPr>
              <a:t>You started today,</a:t>
            </a:r>
            <a:br>
              <a:rPr lang="en-US" sz="4800" dirty="0">
                <a:solidFill>
                  <a:schemeClr val="accent2">
                    <a:lumMod val="20000"/>
                    <a:lumOff val="80000"/>
                  </a:schemeClr>
                </a:solidFill>
                <a:latin typeface="Comforter Brush" pitchFamily="2" charset="0"/>
              </a:rPr>
            </a:br>
            <a:r>
              <a:rPr lang="en-US" sz="4800" dirty="0">
                <a:solidFill>
                  <a:schemeClr val="accent2">
                    <a:lumMod val="20000"/>
                    <a:lumOff val="80000"/>
                  </a:schemeClr>
                </a:solidFill>
                <a:latin typeface="Comforter Brush" pitchFamily="2" charset="0"/>
              </a:rPr>
              <a:t>to be ready for</a:t>
            </a:r>
            <a:br>
              <a:rPr lang="en-US" sz="4800" dirty="0">
                <a:solidFill>
                  <a:schemeClr val="accent2">
                    <a:lumMod val="20000"/>
                    <a:lumOff val="80000"/>
                  </a:schemeClr>
                </a:solidFill>
                <a:latin typeface="Comforter Brush" pitchFamily="2" charset="0"/>
              </a:rPr>
            </a:br>
            <a:r>
              <a:rPr lang="en-US" sz="4800" dirty="0">
                <a:solidFill>
                  <a:schemeClr val="accent2">
                    <a:lumMod val="20000"/>
                    <a:lumOff val="80000"/>
                  </a:schemeClr>
                </a:solidFill>
                <a:latin typeface="Comforter Brush" pitchFamily="2" charset="0"/>
              </a:rPr>
              <a:t>success in 2030 .</a:t>
            </a:r>
          </a:p>
        </p:txBody>
      </p:sp>
    </p:spTree>
    <p:extLst>
      <p:ext uri="{BB962C8B-B14F-4D97-AF65-F5344CB8AC3E}">
        <p14:creationId xmlns:p14="http://schemas.microsoft.com/office/powerpoint/2010/main" val="22968420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796129C-98E7-2F9E-2E07-5E9F7CC4E5D7}"/>
              </a:ext>
            </a:extLst>
          </p:cNvPr>
          <p:cNvSpPr>
            <a:spLocks noGrp="1"/>
          </p:cNvSpPr>
          <p:nvPr>
            <p:ph type="title"/>
          </p:nvPr>
        </p:nvSpPr>
        <p:spPr>
          <a:xfrm>
            <a:off x="814314" y="803024"/>
            <a:ext cx="10898260" cy="621682"/>
          </a:xfrm>
        </p:spPr>
        <p:txBody>
          <a:bodyPr>
            <a:normAutofit fontScale="90000"/>
          </a:bodyPr>
          <a:lstStyle/>
          <a:p>
            <a:r>
              <a:rPr lang="de-DE" dirty="0" err="1"/>
              <a:t>Current</a:t>
            </a:r>
            <a:r>
              <a:rPr lang="de-DE" dirty="0"/>
              <a:t> Existential Crisis</a:t>
            </a:r>
            <a:br>
              <a:rPr lang="de-DE" dirty="0"/>
            </a:br>
            <a:endParaRPr lang="de-DE" dirty="0"/>
          </a:p>
        </p:txBody>
      </p:sp>
      <p:sp>
        <p:nvSpPr>
          <p:cNvPr id="3" name="Textplatzhalter 2">
            <a:extLst>
              <a:ext uri="{FF2B5EF4-FFF2-40B4-BE49-F238E27FC236}">
                <a16:creationId xmlns:a16="http://schemas.microsoft.com/office/drawing/2014/main" id="{9C9316FB-FCB4-728E-9720-290E776EB8D8}"/>
              </a:ext>
            </a:extLst>
          </p:cNvPr>
          <p:cNvSpPr>
            <a:spLocks noGrp="1"/>
          </p:cNvSpPr>
          <p:nvPr>
            <p:ph type="body" sz="quarter" idx="16"/>
          </p:nvPr>
        </p:nvSpPr>
        <p:spPr>
          <a:xfrm>
            <a:off x="814388" y="200025"/>
            <a:ext cx="8253412" cy="457200"/>
          </a:xfrm>
        </p:spPr>
        <p:txBody>
          <a:bodyPr>
            <a:normAutofit/>
          </a:bodyPr>
          <a:lstStyle/>
          <a:p>
            <a:r>
              <a:rPr lang="de-DE" dirty="0"/>
              <a:t>Forecast &gt; Fear &gt; </a:t>
            </a:r>
            <a:r>
              <a:rPr lang="de-DE" b="1" dirty="0">
                <a:solidFill>
                  <a:schemeClr val="accent2"/>
                </a:solidFill>
              </a:rPr>
              <a:t>Future</a:t>
            </a:r>
            <a:endParaRPr lang="de-DE" dirty="0"/>
          </a:p>
        </p:txBody>
      </p:sp>
      <p:pic>
        <p:nvPicPr>
          <p:cNvPr id="8" name="Inhaltsplatzhalter 7">
            <a:extLst>
              <a:ext uri="{FF2B5EF4-FFF2-40B4-BE49-F238E27FC236}">
                <a16:creationId xmlns:a16="http://schemas.microsoft.com/office/drawing/2014/main" id="{0AE77605-E413-0A13-EDDD-12C98DE50621}"/>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xfrm>
            <a:off x="1993323" y="1635125"/>
            <a:ext cx="8529203" cy="4689475"/>
          </a:xfrm>
        </p:spPr>
      </p:pic>
    </p:spTree>
    <p:extLst>
      <p:ext uri="{BB962C8B-B14F-4D97-AF65-F5344CB8AC3E}">
        <p14:creationId xmlns:p14="http://schemas.microsoft.com/office/powerpoint/2010/main" val="18964391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15A0E29-2D6E-8541-7CC9-CE202525135F}"/>
              </a:ext>
            </a:extLst>
          </p:cNvPr>
          <p:cNvSpPr>
            <a:spLocks noGrp="1"/>
          </p:cNvSpPr>
          <p:nvPr>
            <p:ph type="title"/>
          </p:nvPr>
        </p:nvSpPr>
        <p:spPr>
          <a:xfrm>
            <a:off x="814314" y="803024"/>
            <a:ext cx="10898260" cy="621682"/>
          </a:xfrm>
        </p:spPr>
        <p:txBody>
          <a:bodyPr>
            <a:normAutofit fontScale="90000"/>
          </a:bodyPr>
          <a:lstStyle/>
          <a:p>
            <a:r>
              <a:rPr lang="en-US" dirty="0"/>
              <a:t>If we can pimp it… it stays slim: everything takes a back seat to money</a:t>
            </a:r>
            <a:br>
              <a:rPr lang="de-DE" dirty="0"/>
            </a:br>
            <a:endParaRPr lang="de-DE" dirty="0"/>
          </a:p>
        </p:txBody>
      </p:sp>
      <p:sp>
        <p:nvSpPr>
          <p:cNvPr id="3" name="Textplatzhalter 2">
            <a:extLst>
              <a:ext uri="{FF2B5EF4-FFF2-40B4-BE49-F238E27FC236}">
                <a16:creationId xmlns:a16="http://schemas.microsoft.com/office/drawing/2014/main" id="{48586504-F398-980E-AF35-BD8FA097C1D1}"/>
              </a:ext>
            </a:extLst>
          </p:cNvPr>
          <p:cNvSpPr>
            <a:spLocks noGrp="1"/>
          </p:cNvSpPr>
          <p:nvPr>
            <p:ph type="body" sz="quarter" idx="16"/>
          </p:nvPr>
        </p:nvSpPr>
        <p:spPr>
          <a:xfrm>
            <a:off x="814388" y="200025"/>
            <a:ext cx="8253412" cy="457200"/>
          </a:xfrm>
        </p:spPr>
        <p:txBody>
          <a:bodyPr>
            <a:normAutofit/>
          </a:bodyPr>
          <a:lstStyle/>
          <a:p>
            <a:r>
              <a:rPr lang="de-DE" dirty="0"/>
              <a:t>Forecast &gt; Fear &gt; </a:t>
            </a:r>
            <a:r>
              <a:rPr lang="de-DE" b="1" dirty="0">
                <a:solidFill>
                  <a:schemeClr val="accent2"/>
                </a:solidFill>
              </a:rPr>
              <a:t>Future</a:t>
            </a:r>
            <a:endParaRPr lang="de-DE" dirty="0"/>
          </a:p>
        </p:txBody>
      </p:sp>
      <p:pic>
        <p:nvPicPr>
          <p:cNvPr id="8" name="Inhaltsplatzhalter 7">
            <a:extLst>
              <a:ext uri="{FF2B5EF4-FFF2-40B4-BE49-F238E27FC236}">
                <a16:creationId xmlns:a16="http://schemas.microsoft.com/office/drawing/2014/main" id="{F692E116-1789-A1E9-8C6D-D25B538BC50B}"/>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xfrm>
            <a:off x="1993323" y="1635125"/>
            <a:ext cx="8529203" cy="4689475"/>
          </a:xfrm>
        </p:spPr>
      </p:pic>
    </p:spTree>
    <p:extLst>
      <p:ext uri="{BB962C8B-B14F-4D97-AF65-F5344CB8AC3E}">
        <p14:creationId xmlns:p14="http://schemas.microsoft.com/office/powerpoint/2010/main" val="24635619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E2A9237-D96B-DD37-A8ED-AE5294E7BF25}"/>
              </a:ext>
            </a:extLst>
          </p:cNvPr>
          <p:cNvSpPr>
            <a:spLocks noGrp="1"/>
          </p:cNvSpPr>
          <p:nvPr>
            <p:ph type="title"/>
          </p:nvPr>
        </p:nvSpPr>
        <p:spPr/>
        <p:txBody>
          <a:bodyPr/>
          <a:lstStyle/>
          <a:p>
            <a:endParaRPr lang="en-US"/>
          </a:p>
        </p:txBody>
      </p:sp>
      <p:sp>
        <p:nvSpPr>
          <p:cNvPr id="3" name="Textplatzhalter 2">
            <a:extLst>
              <a:ext uri="{FF2B5EF4-FFF2-40B4-BE49-F238E27FC236}">
                <a16:creationId xmlns:a16="http://schemas.microsoft.com/office/drawing/2014/main" id="{70EB2A36-3982-2977-F0EF-D35A78B798EC}"/>
              </a:ext>
            </a:extLst>
          </p:cNvPr>
          <p:cNvSpPr>
            <a:spLocks noGrp="1"/>
          </p:cNvSpPr>
          <p:nvPr>
            <p:ph type="body" sz="quarter" idx="16"/>
          </p:nvPr>
        </p:nvSpPr>
        <p:spPr/>
        <p:txBody>
          <a:bodyPr>
            <a:normAutofit/>
          </a:bodyPr>
          <a:lstStyle/>
          <a:p>
            <a:r>
              <a:rPr lang="de-DE" dirty="0"/>
              <a:t>Forecast &gt; Fear &gt; </a:t>
            </a:r>
            <a:r>
              <a:rPr lang="de-DE" b="1" dirty="0">
                <a:solidFill>
                  <a:schemeClr val="accent2"/>
                </a:solidFill>
              </a:rPr>
              <a:t>Future</a:t>
            </a:r>
            <a:endParaRPr lang="en-US" dirty="0"/>
          </a:p>
        </p:txBody>
      </p:sp>
      <p:sp>
        <p:nvSpPr>
          <p:cNvPr id="2" name="Inhaltsplatzhalter 1">
            <a:extLst>
              <a:ext uri="{FF2B5EF4-FFF2-40B4-BE49-F238E27FC236}">
                <a16:creationId xmlns:a16="http://schemas.microsoft.com/office/drawing/2014/main" id="{78786233-360D-2333-36DC-B9466969ABF0}"/>
              </a:ext>
            </a:extLst>
          </p:cNvPr>
          <p:cNvSpPr>
            <a:spLocks noGrp="1"/>
          </p:cNvSpPr>
          <p:nvPr>
            <p:ph sz="quarter" idx="12"/>
          </p:nvPr>
        </p:nvSpPr>
        <p:spPr/>
        <p:txBody>
          <a:bodyPr>
            <a:normAutofit/>
          </a:bodyPr>
          <a:lstStyle/>
          <a:p>
            <a:pPr marL="0" indent="0" algn="ctr">
              <a:buNone/>
            </a:pPr>
            <a:endParaRPr lang="en-US" sz="2400" dirty="0"/>
          </a:p>
          <a:p>
            <a:pPr marL="0" indent="0" algn="ctr">
              <a:buNone/>
            </a:pPr>
            <a:endParaRPr lang="en-US" sz="2400" dirty="0"/>
          </a:p>
          <a:p>
            <a:pPr marL="0" indent="0" algn="ctr">
              <a:buNone/>
            </a:pPr>
            <a:r>
              <a:rPr lang="en-US" sz="4000" b="1" dirty="0">
                <a:solidFill>
                  <a:schemeClr val="tx1">
                    <a:lumMod val="65000"/>
                    <a:lumOff val="35000"/>
                  </a:schemeClr>
                </a:solidFill>
              </a:rPr>
              <a:t>AI</a:t>
            </a:r>
            <a:r>
              <a:rPr lang="en-US" sz="4000" dirty="0"/>
              <a:t> is the </a:t>
            </a:r>
            <a:r>
              <a:rPr lang="en-US" sz="6000" b="1" dirty="0">
                <a:solidFill>
                  <a:schemeClr val="tx1">
                    <a:lumMod val="65000"/>
                    <a:lumOff val="35000"/>
                  </a:schemeClr>
                </a:solidFill>
              </a:rPr>
              <a:t>catalyst</a:t>
            </a:r>
            <a:r>
              <a:rPr lang="en-US" sz="4000" dirty="0"/>
              <a:t> for our</a:t>
            </a:r>
            <a:br>
              <a:rPr lang="en-US" sz="4000" dirty="0"/>
            </a:br>
            <a:r>
              <a:rPr lang="en-US" sz="4800" b="1" dirty="0">
                <a:solidFill>
                  <a:schemeClr val="accent2"/>
                </a:solidFill>
              </a:rPr>
              <a:t>search</a:t>
            </a:r>
            <a:r>
              <a:rPr lang="en-US" sz="4000" dirty="0"/>
              <a:t> for </a:t>
            </a:r>
            <a:r>
              <a:rPr lang="en-US" sz="6600" b="1" dirty="0">
                <a:solidFill>
                  <a:schemeClr val="accent2"/>
                </a:solidFill>
              </a:rPr>
              <a:t>meaning</a:t>
            </a:r>
            <a:endParaRPr lang="en-US" sz="4000" b="1" dirty="0">
              <a:solidFill>
                <a:schemeClr val="accent2"/>
              </a:solidFill>
            </a:endParaRPr>
          </a:p>
          <a:p>
            <a:pPr marL="0" indent="0" algn="ctr">
              <a:buNone/>
            </a:pPr>
            <a:endParaRPr lang="en-US" dirty="0"/>
          </a:p>
          <a:p>
            <a:pPr marL="0" indent="0" algn="ctr">
              <a:buNone/>
            </a:pPr>
            <a:endParaRPr lang="en-US" dirty="0"/>
          </a:p>
          <a:p>
            <a:pPr marL="0" indent="0" algn="ctr">
              <a:buNone/>
            </a:pPr>
            <a:r>
              <a:rPr lang="en-US" i="1" dirty="0">
                <a:solidFill>
                  <a:schemeClr val="tx1">
                    <a:lumMod val="65000"/>
                    <a:lumOff val="35000"/>
                  </a:schemeClr>
                </a:solidFill>
              </a:rPr>
              <a:t>Since millennials and </a:t>
            </a:r>
            <a:r>
              <a:rPr lang="en-US" i="1" dirty="0" err="1">
                <a:solidFill>
                  <a:schemeClr val="tx1">
                    <a:lumMod val="65000"/>
                    <a:lumOff val="35000"/>
                  </a:schemeClr>
                </a:solidFill>
              </a:rPr>
              <a:t>GenZ</a:t>
            </a:r>
            <a:r>
              <a:rPr lang="en-US" i="1" dirty="0">
                <a:solidFill>
                  <a:schemeClr val="tx1">
                    <a:lumMod val="65000"/>
                    <a:lumOff val="35000"/>
                  </a:schemeClr>
                </a:solidFill>
              </a:rPr>
              <a:t> we are on this quest. AI just speeds it up.</a:t>
            </a:r>
          </a:p>
        </p:txBody>
      </p:sp>
    </p:spTree>
    <p:extLst>
      <p:ext uri="{BB962C8B-B14F-4D97-AF65-F5344CB8AC3E}">
        <p14:creationId xmlns:p14="http://schemas.microsoft.com/office/powerpoint/2010/main" val="1985612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52AAF5E-5108-47D7-AC76-ACC7FE156DFD}"/>
              </a:ext>
            </a:extLst>
          </p:cNvPr>
          <p:cNvSpPr>
            <a:spLocks noGrp="1"/>
          </p:cNvSpPr>
          <p:nvPr>
            <p:ph type="title"/>
          </p:nvPr>
        </p:nvSpPr>
        <p:spPr>
          <a:xfrm>
            <a:off x="814314" y="803024"/>
            <a:ext cx="10898260" cy="621682"/>
          </a:xfrm>
        </p:spPr>
        <p:txBody>
          <a:bodyPr>
            <a:normAutofit fontScale="90000"/>
          </a:bodyPr>
          <a:lstStyle/>
          <a:p>
            <a:r>
              <a:rPr lang="de-DE" dirty="0"/>
              <a:t>Limbi </a:t>
            </a:r>
            <a:r>
              <a:rPr lang="de-DE" dirty="0" err="1"/>
              <a:t>has</a:t>
            </a:r>
            <a:r>
              <a:rPr lang="de-DE" dirty="0"/>
              <a:t> 7 Parts </a:t>
            </a:r>
            <a:r>
              <a:rPr lang="de-DE" sz="1800" dirty="0"/>
              <a:t>(Jaak </a:t>
            </a:r>
            <a:r>
              <a:rPr lang="de-DE" sz="1800" dirty="0" err="1"/>
              <a:t>Panksepp</a:t>
            </a:r>
            <a:r>
              <a:rPr lang="de-DE" sz="1800" dirty="0"/>
              <a:t>; </a:t>
            </a:r>
            <a:r>
              <a:rPr lang="de-DE" sz="1800" dirty="0" err="1"/>
              <a:t>Affective</a:t>
            </a:r>
            <a:r>
              <a:rPr lang="de-DE" sz="1800" dirty="0"/>
              <a:t> </a:t>
            </a:r>
            <a:r>
              <a:rPr lang="de-DE" sz="1800" dirty="0" err="1"/>
              <a:t>Neuroscience</a:t>
            </a:r>
            <a:r>
              <a:rPr lang="de-DE" sz="1800" dirty="0"/>
              <a:t>)</a:t>
            </a:r>
            <a:br>
              <a:rPr lang="de-DE" sz="1800" dirty="0"/>
            </a:br>
            <a:endParaRPr lang="de-DE" dirty="0"/>
          </a:p>
        </p:txBody>
      </p:sp>
      <p:sp>
        <p:nvSpPr>
          <p:cNvPr id="3" name="Textplatzhalter 2">
            <a:extLst>
              <a:ext uri="{FF2B5EF4-FFF2-40B4-BE49-F238E27FC236}">
                <a16:creationId xmlns:a16="http://schemas.microsoft.com/office/drawing/2014/main" id="{3FA8CD89-9321-43E1-A4B8-5A194C71DC50}"/>
              </a:ext>
            </a:extLst>
          </p:cNvPr>
          <p:cNvSpPr>
            <a:spLocks noGrp="1"/>
          </p:cNvSpPr>
          <p:nvPr>
            <p:ph type="body" sz="quarter" idx="16"/>
          </p:nvPr>
        </p:nvSpPr>
        <p:spPr>
          <a:xfrm>
            <a:off x="814388" y="200025"/>
            <a:ext cx="8253412" cy="457200"/>
          </a:xfrm>
        </p:spPr>
        <p:txBody>
          <a:bodyPr>
            <a:normAutofit/>
          </a:bodyPr>
          <a:lstStyle/>
          <a:p>
            <a:r>
              <a:rPr lang="de-DE" dirty="0"/>
              <a:t>Forecast &gt; Fear &gt; </a:t>
            </a:r>
            <a:r>
              <a:rPr lang="de-DE" b="1" dirty="0">
                <a:solidFill>
                  <a:schemeClr val="accent2"/>
                </a:solidFill>
              </a:rPr>
              <a:t>Future</a:t>
            </a:r>
            <a:endParaRPr lang="de-DE" dirty="0"/>
          </a:p>
        </p:txBody>
      </p:sp>
      <p:graphicFrame>
        <p:nvGraphicFramePr>
          <p:cNvPr id="5" name="Inhaltsplatzhalter 4">
            <a:extLst>
              <a:ext uri="{FF2B5EF4-FFF2-40B4-BE49-F238E27FC236}">
                <a16:creationId xmlns:a16="http://schemas.microsoft.com/office/drawing/2014/main" id="{2C15916B-D1DD-4695-9858-2D9EAC2C142D}"/>
              </a:ext>
            </a:extLst>
          </p:cNvPr>
          <p:cNvGraphicFramePr>
            <a:graphicFrameLocks noGrp="1"/>
          </p:cNvGraphicFramePr>
          <p:nvPr>
            <p:ph sz="quarter" idx="12"/>
            <p:extLst>
              <p:ext uri="{D42A27DB-BD31-4B8C-83A1-F6EECF244321}">
                <p14:modId xmlns:p14="http://schemas.microsoft.com/office/powerpoint/2010/main" val="3216755483"/>
              </p:ext>
            </p:extLst>
          </p:nvPr>
        </p:nvGraphicFramePr>
        <p:xfrm>
          <a:off x="803275" y="1635125"/>
          <a:ext cx="10909300" cy="4663440"/>
        </p:xfrm>
        <a:graphic>
          <a:graphicData uri="http://schemas.openxmlformats.org/drawingml/2006/table">
            <a:tbl>
              <a:tblPr/>
              <a:tblGrid>
                <a:gridCol w="920291">
                  <a:extLst>
                    <a:ext uri="{9D8B030D-6E8A-4147-A177-3AD203B41FA5}">
                      <a16:colId xmlns:a16="http://schemas.microsoft.com/office/drawing/2014/main" val="3690499714"/>
                    </a:ext>
                  </a:extLst>
                </a:gridCol>
                <a:gridCol w="1780687">
                  <a:extLst>
                    <a:ext uri="{9D8B030D-6E8A-4147-A177-3AD203B41FA5}">
                      <a16:colId xmlns:a16="http://schemas.microsoft.com/office/drawing/2014/main" val="1015413659"/>
                    </a:ext>
                  </a:extLst>
                </a:gridCol>
                <a:gridCol w="2166080">
                  <a:extLst>
                    <a:ext uri="{9D8B030D-6E8A-4147-A177-3AD203B41FA5}">
                      <a16:colId xmlns:a16="http://schemas.microsoft.com/office/drawing/2014/main" val="405986920"/>
                    </a:ext>
                  </a:extLst>
                </a:gridCol>
                <a:gridCol w="2093877">
                  <a:extLst>
                    <a:ext uri="{9D8B030D-6E8A-4147-A177-3AD203B41FA5}">
                      <a16:colId xmlns:a16="http://schemas.microsoft.com/office/drawing/2014/main" val="2152373105"/>
                    </a:ext>
                  </a:extLst>
                </a:gridCol>
                <a:gridCol w="3948365">
                  <a:extLst>
                    <a:ext uri="{9D8B030D-6E8A-4147-A177-3AD203B41FA5}">
                      <a16:colId xmlns:a16="http://schemas.microsoft.com/office/drawing/2014/main" val="1287040740"/>
                    </a:ext>
                  </a:extLst>
                </a:gridCol>
              </a:tblGrid>
              <a:tr h="350860">
                <a:tc>
                  <a:txBody>
                    <a:bodyPr/>
                    <a:lstStyle/>
                    <a:p>
                      <a:pPr algn="l" rtl="0">
                        <a:lnSpc>
                          <a:spcPct val="100000"/>
                        </a:lnSpc>
                      </a:pPr>
                      <a:r>
                        <a:rPr lang="en-US" sz="1800" b="1" i="0" noProof="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System</a:t>
                      </a:r>
                      <a:endParaRPr lang="en-US" sz="4400" i="0" noProof="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BE66"/>
                    </a:solidFill>
                  </a:tcPr>
                </a:tc>
                <a:tc>
                  <a:txBody>
                    <a:bodyPr/>
                    <a:lstStyle/>
                    <a:p>
                      <a:pPr algn="l" rtl="0">
                        <a:lnSpc>
                          <a:spcPct val="100000"/>
                        </a:lnSpc>
                      </a:pPr>
                      <a:r>
                        <a:rPr lang="en-US" sz="1800" b="1" i="0" noProof="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Function </a:t>
                      </a:r>
                      <a:r>
                        <a:rPr lang="en-US" sz="1400" b="1" i="0" noProof="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(positive)</a:t>
                      </a:r>
                      <a:endParaRPr lang="en-US" sz="4400" i="0" noProof="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BE66"/>
                    </a:solidFill>
                  </a:tcPr>
                </a:tc>
                <a:tc>
                  <a:txBody>
                    <a:bodyPr/>
                    <a:lstStyle/>
                    <a:p>
                      <a:pPr algn="l" rtl="0">
                        <a:lnSpc>
                          <a:spcPct val="100000"/>
                        </a:lnSpc>
                      </a:pPr>
                      <a:r>
                        <a:rPr lang="en-US" sz="1800" b="1" i="0" noProof="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Activated by…</a:t>
                      </a:r>
                      <a:endParaRPr lang="en-US" sz="4400" i="0" noProof="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BE66"/>
                    </a:solidFill>
                  </a:tcPr>
                </a:tc>
                <a:tc>
                  <a:txBody>
                    <a:bodyPr/>
                    <a:lstStyle/>
                    <a:p>
                      <a:pPr algn="l" rtl="0">
                        <a:lnSpc>
                          <a:spcPct val="100000"/>
                        </a:lnSpc>
                      </a:pPr>
                      <a:r>
                        <a:rPr lang="en-US" sz="1800" b="1" i="0" noProof="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Blocked by…</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B3B3B3"/>
                    </a:solidFill>
                  </a:tcPr>
                </a:tc>
                <a:tc>
                  <a:txBody>
                    <a:bodyPr/>
                    <a:lstStyle/>
                    <a:p>
                      <a:pPr algn="l" rtl="0">
                        <a:lnSpc>
                          <a:spcPct val="100000"/>
                        </a:lnSpc>
                      </a:pPr>
                      <a:r>
                        <a:rPr lang="en-US" sz="1800" b="1" i="0" noProof="0" dirty="0">
                          <a:solidFill>
                            <a:srgbClr val="4C4C4C"/>
                          </a:solidFill>
                          <a:effectLst/>
                          <a:latin typeface="Calibri" panose="020F0502020204030204" pitchFamily="34" charset="0"/>
                          <a:ea typeface="Calibri" panose="020F0502020204030204" pitchFamily="34" charset="0"/>
                          <a:cs typeface="Calibri" panose="020F0502020204030204" pitchFamily="34" charset="0"/>
                        </a:rPr>
                        <a:t>Recognizable by… (diagnostic clues)</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B3B3B3"/>
                    </a:solidFill>
                  </a:tcPr>
                </a:tc>
                <a:extLst>
                  <a:ext uri="{0D108BD9-81ED-4DB2-BD59-A6C34878D82A}">
                    <a16:rowId xmlns:a16="http://schemas.microsoft.com/office/drawing/2014/main" val="156709409"/>
                  </a:ext>
                </a:extLst>
              </a:tr>
              <a:tr h="320350">
                <a:tc>
                  <a:txBody>
                    <a:bodyPr/>
                    <a:lstStyle/>
                    <a:p>
                      <a:pPr algn="l" rtl="0">
                        <a:lnSpc>
                          <a:spcPct val="100000"/>
                        </a:lnSpc>
                      </a:pPr>
                      <a:r>
                        <a:rPr lang="en-US" sz="1600" b="1" i="0" noProof="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SEEKING</a:t>
                      </a:r>
                      <a:endParaRPr lang="en-US" sz="4400" b="1" i="0" noProof="0" dirty="0">
                        <a:solidFill>
                          <a:schemeClr val="accent2"/>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Motivation, curiosity, flow</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b="1" i="0" noProof="0" dirty="0">
                          <a:effectLst/>
                          <a:latin typeface="Calibri" panose="020F0502020204030204" pitchFamily="34" charset="0"/>
                          <a:ea typeface="Calibri" panose="020F0502020204030204" pitchFamily="34" charset="0"/>
                          <a:cs typeface="Calibri" panose="020F0502020204030204" pitchFamily="34" charset="0"/>
                        </a:rPr>
                        <a:t>Autonomy, meaning, rediscovery</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Control, boredom, pressure</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Boredom, cynicism, loss of energy, lack of suggestions or ideas</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4135934410"/>
                  </a:ext>
                </a:extLst>
              </a:tr>
              <a:tr h="320350">
                <a:tc>
                  <a:txBody>
                    <a:bodyPr/>
                    <a:lstStyle/>
                    <a:p>
                      <a:pPr algn="l" rtl="0">
                        <a:lnSpc>
                          <a:spcPct val="100000"/>
                        </a:lnSpc>
                      </a:pPr>
                      <a:r>
                        <a:rPr lang="en-US" sz="1600" b="1"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RAGE</a:t>
                      </a:r>
                      <a:endParaRPr lang="en-US" sz="4400" b="1"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Assertiveness, clarity</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b="1" i="0" noProof="0" dirty="0">
                          <a:effectLst/>
                          <a:latin typeface="Calibri" panose="020F0502020204030204" pitchFamily="34" charset="0"/>
                          <a:ea typeface="Calibri" panose="020F0502020204030204" pitchFamily="34" charset="0"/>
                          <a:cs typeface="Calibri" panose="020F0502020204030204" pitchFamily="34" charset="0"/>
                        </a:rPr>
                        <a:t>Justice, protection, self-defense</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Powerlessness, injustice</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Hostility, microaggressions, sudden outbursts of anger</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3226483627"/>
                  </a:ext>
                </a:extLst>
              </a:tr>
              <a:tr h="320350">
                <a:tc>
                  <a:txBody>
                    <a:bodyPr/>
                    <a:lstStyle/>
                    <a:p>
                      <a:pPr algn="l" rtl="0">
                        <a:lnSpc>
                          <a:spcPct val="100000"/>
                        </a:lnSpc>
                      </a:pPr>
                      <a:r>
                        <a:rPr lang="en-US" sz="1600" b="1"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FEAR</a:t>
                      </a:r>
                      <a:endParaRPr lang="en-US" sz="4400" b="1"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Protection, caution</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b="1" i="0" noProof="0" dirty="0">
                          <a:effectLst/>
                          <a:latin typeface="Calibri" panose="020F0502020204030204" pitchFamily="34" charset="0"/>
                          <a:ea typeface="Calibri" panose="020F0502020204030204" pitchFamily="34" charset="0"/>
                          <a:cs typeface="Calibri" panose="020F0502020204030204" pitchFamily="34" charset="0"/>
                        </a:rPr>
                        <a:t>Threat, uncertainty</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Constant uncertainty</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Withdrawal, control, excessive caution, the "no" reflex, evasion</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2676608183"/>
                  </a:ext>
                </a:extLst>
              </a:tr>
              <a:tr h="457643">
                <a:tc>
                  <a:txBody>
                    <a:bodyPr/>
                    <a:lstStyle/>
                    <a:p>
                      <a:pPr algn="l" rtl="0">
                        <a:lnSpc>
                          <a:spcPct val="100000"/>
                        </a:lnSpc>
                      </a:pPr>
                      <a:r>
                        <a:rPr lang="en-US" sz="1600" b="1" i="0" noProof="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LUST</a:t>
                      </a:r>
                      <a:endParaRPr lang="en-US" sz="4400" b="1" i="0" noProof="0" dirty="0">
                        <a:solidFill>
                          <a:schemeClr val="accent2"/>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Joy of life, intimacy</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b="1" i="0" noProof="0" dirty="0">
                          <a:effectLst/>
                          <a:latin typeface="Calibri" panose="020F0502020204030204" pitchFamily="34" charset="0"/>
                          <a:ea typeface="Calibri" panose="020F0502020204030204" pitchFamily="34" charset="0"/>
                          <a:cs typeface="Calibri" panose="020F0502020204030204" pitchFamily="34" charset="0"/>
                        </a:rPr>
                        <a:t>Closeness, self-determination, enjoyment</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Shame, assault, taboos</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Body shaming, fear of physical contact, shame, over-control</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509728831"/>
                  </a:ext>
                </a:extLst>
              </a:tr>
              <a:tr h="457643">
                <a:tc>
                  <a:txBody>
                    <a:bodyPr/>
                    <a:lstStyle/>
                    <a:p>
                      <a:pPr algn="l" rtl="0">
                        <a:lnSpc>
                          <a:spcPct val="100000"/>
                        </a:lnSpc>
                      </a:pPr>
                      <a:r>
                        <a:rPr lang="en-US" sz="1600" b="1"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CARE</a:t>
                      </a:r>
                      <a:endParaRPr lang="en-US" sz="4400" b="1"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Compassion, empathy</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b="1" i="0" noProof="0" dirty="0">
                          <a:effectLst/>
                          <a:latin typeface="Calibri" panose="020F0502020204030204" pitchFamily="34" charset="0"/>
                          <a:ea typeface="Calibri" panose="020F0502020204030204" pitchFamily="34" charset="0"/>
                          <a:cs typeface="Calibri" panose="020F0502020204030204" pitchFamily="34" charset="0"/>
                        </a:rPr>
                        <a:t>Security, trust, connection</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Distrust, feeling overwhelmed</a:t>
                      </a:r>
                      <a:endParaRPr lang="en-US" sz="4400" i="0" noProof="0" dirty="0">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Cynicism, indifference, withdrawal from relationships</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506885106"/>
                  </a:ext>
                </a:extLst>
              </a:tr>
              <a:tr h="320350">
                <a:tc>
                  <a:txBody>
                    <a:bodyPr/>
                    <a:lstStyle/>
                    <a:p>
                      <a:pPr algn="l" rtl="0">
                        <a:lnSpc>
                          <a:spcPct val="100000"/>
                        </a:lnSpc>
                      </a:pPr>
                      <a:r>
                        <a:rPr lang="en-US" sz="1600" b="1"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PANIC / GRIEF</a:t>
                      </a:r>
                      <a:endParaRPr lang="en-US" sz="4400" b="1"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Connection, belonging</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b="1" i="0" noProof="0" dirty="0">
                          <a:effectLst/>
                          <a:latin typeface="Calibri" panose="020F0502020204030204" pitchFamily="34" charset="0"/>
                          <a:ea typeface="Calibri" panose="020F0502020204030204" pitchFamily="34" charset="0"/>
                          <a:cs typeface="Calibri" panose="020F0502020204030204" pitchFamily="34" charset="0"/>
                        </a:rPr>
                        <a:t>Loss, isolation, rejection</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Separation, exclusion</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Overly emotional reactions, exhaustion, neediness, distrust</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1233014288"/>
                  </a:ext>
                </a:extLst>
              </a:tr>
              <a:tr h="457643">
                <a:tc>
                  <a:txBody>
                    <a:bodyPr/>
                    <a:lstStyle/>
                    <a:p>
                      <a:pPr algn="l" rtl="0">
                        <a:lnSpc>
                          <a:spcPct val="100000"/>
                        </a:lnSpc>
                      </a:pPr>
                      <a:r>
                        <a:rPr lang="en-US" sz="1600" b="1" i="0" noProof="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PLAY</a:t>
                      </a:r>
                      <a:endParaRPr lang="en-US" sz="4400" b="1" i="0" noProof="0" dirty="0">
                        <a:solidFill>
                          <a:schemeClr val="accent2"/>
                        </a:solidFill>
                        <a:effectLst/>
                        <a:latin typeface="Calibri" panose="020F0502020204030204" pitchFamily="34" charset="0"/>
                        <a:ea typeface="Calibri" panose="020F0502020204030204" pitchFamily="34" charset="0"/>
                        <a:cs typeface="Calibri" panose="020F0502020204030204" pitchFamily="34" charset="0"/>
                      </a:endParaRP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Creativity, learning, flow</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b="1" i="0" noProof="0" dirty="0">
                          <a:effectLst/>
                          <a:latin typeface="Calibri" panose="020F0502020204030204" pitchFamily="34" charset="0"/>
                          <a:ea typeface="Calibri" panose="020F0502020204030204" pitchFamily="34" charset="0"/>
                          <a:cs typeface="Calibri" panose="020F0502020204030204" pitchFamily="34" charset="0"/>
                        </a:rPr>
                        <a:t>Safety, lightness, freedom</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FFDFB3"/>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Seriousness, control, fear</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tc>
                  <a:txBody>
                    <a:bodyPr/>
                    <a:lstStyle/>
                    <a:p>
                      <a:pPr algn="l" rtl="0">
                        <a:lnSpc>
                          <a:spcPct val="100000"/>
                        </a:lnSpc>
                      </a:pPr>
                      <a:r>
                        <a:rPr lang="en-US" sz="1600" i="0" noProof="0" dirty="0">
                          <a:effectLst/>
                          <a:latin typeface="Calibri" panose="020F0502020204030204" pitchFamily="34" charset="0"/>
                          <a:ea typeface="Calibri" panose="020F0502020204030204" pitchFamily="34" charset="0"/>
                          <a:cs typeface="Calibri" panose="020F0502020204030204" pitchFamily="34" charset="0"/>
                        </a:rPr>
                        <a:t>Sarcasm, withdrawal, playing it safe, phrases like “That won’t work here”</a:t>
                      </a:r>
                    </a:p>
                  </a:txBody>
                  <a:tcPr marL="45720" marR="45720">
                    <a:lnL w="5443" cap="flat" cmpd="sng" algn="ctr">
                      <a:solidFill>
                        <a:srgbClr val="666666"/>
                      </a:solidFill>
                      <a:prstDash val="solid"/>
                      <a:round/>
                      <a:headEnd type="none" w="med" len="med"/>
                      <a:tailEnd type="none" w="med" len="med"/>
                    </a:lnL>
                    <a:lnR w="5443" cap="flat" cmpd="sng" algn="ctr">
                      <a:solidFill>
                        <a:srgbClr val="666666"/>
                      </a:solidFill>
                      <a:prstDash val="solid"/>
                      <a:round/>
                      <a:headEnd type="none" w="med" len="med"/>
                      <a:tailEnd type="none" w="med" len="med"/>
                    </a:lnR>
                    <a:lnT w="5443" cap="flat" cmpd="sng" algn="ctr">
                      <a:solidFill>
                        <a:srgbClr val="666666"/>
                      </a:solidFill>
                      <a:prstDash val="solid"/>
                      <a:round/>
                      <a:headEnd type="none" w="med" len="med"/>
                      <a:tailEnd type="none" w="med" len="med"/>
                    </a:lnT>
                    <a:lnB w="5443" cap="flat" cmpd="sng" algn="ctr">
                      <a:solidFill>
                        <a:srgbClr val="666666"/>
                      </a:solidFill>
                      <a:prstDash val="solid"/>
                      <a:round/>
                      <a:headEnd type="none" w="med" len="med"/>
                      <a:tailEnd type="none" w="med" len="med"/>
                    </a:lnB>
                    <a:solidFill>
                      <a:srgbClr val="E6E6E6"/>
                    </a:solidFill>
                  </a:tcPr>
                </a:tc>
                <a:extLst>
                  <a:ext uri="{0D108BD9-81ED-4DB2-BD59-A6C34878D82A}">
                    <a16:rowId xmlns:a16="http://schemas.microsoft.com/office/drawing/2014/main" val="3381942986"/>
                  </a:ext>
                </a:extLst>
              </a:tr>
            </a:tbl>
          </a:graphicData>
        </a:graphic>
      </p:graphicFrame>
      <p:sp>
        <p:nvSpPr>
          <p:cNvPr id="6" name="Rectangle 1">
            <a:extLst>
              <a:ext uri="{FF2B5EF4-FFF2-40B4-BE49-F238E27FC236}">
                <a16:creationId xmlns:a16="http://schemas.microsoft.com/office/drawing/2014/main" id="{F29029FC-CBB4-46BA-95A5-282F8D738331}"/>
              </a:ext>
            </a:extLst>
          </p:cNvPr>
          <p:cNvSpPr>
            <a:spLocks noChangeArrowheads="1"/>
          </p:cNvSpPr>
          <p:nvPr/>
        </p:nvSpPr>
        <p:spPr bwMode="auto">
          <a:xfrm>
            <a:off x="-14827402" y="-153050"/>
            <a:ext cx="418744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771106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8F50A14-1042-605D-6EA7-56B0F8F5F327}"/>
              </a:ext>
            </a:extLst>
          </p:cNvPr>
          <p:cNvSpPr>
            <a:spLocks noGrp="1"/>
          </p:cNvSpPr>
          <p:nvPr>
            <p:ph type="title"/>
          </p:nvPr>
        </p:nvSpPr>
        <p:spPr>
          <a:xfrm>
            <a:off x="814314" y="803024"/>
            <a:ext cx="10898260" cy="621682"/>
          </a:xfrm>
        </p:spPr>
        <p:txBody>
          <a:bodyPr>
            <a:normAutofit fontScale="90000"/>
          </a:bodyPr>
          <a:lstStyle/>
          <a:p>
            <a:r>
              <a:rPr lang="en-US" dirty="0"/>
              <a:t>This is what a meaningful life would look like …</a:t>
            </a:r>
            <a:r>
              <a:rPr lang="de-DE" dirty="0"/>
              <a:t>(i.e., Jane Goodall</a:t>
            </a:r>
            <a:r>
              <a:rPr lang="de-DE" dirty="0">
                <a:sym typeface="Wingdings" panose="05000000000000000000" pitchFamily="2" charset="2"/>
              </a:rPr>
              <a:t>)</a:t>
            </a:r>
            <a:br>
              <a:rPr lang="de-DE" dirty="0"/>
            </a:br>
            <a:endParaRPr lang="de-DE" dirty="0"/>
          </a:p>
        </p:txBody>
      </p:sp>
      <p:sp>
        <p:nvSpPr>
          <p:cNvPr id="3" name="Textplatzhalter 2">
            <a:extLst>
              <a:ext uri="{FF2B5EF4-FFF2-40B4-BE49-F238E27FC236}">
                <a16:creationId xmlns:a16="http://schemas.microsoft.com/office/drawing/2014/main" id="{258AC60E-7FD6-649A-E331-5F75F054552B}"/>
              </a:ext>
            </a:extLst>
          </p:cNvPr>
          <p:cNvSpPr>
            <a:spLocks noGrp="1"/>
          </p:cNvSpPr>
          <p:nvPr>
            <p:ph type="body" sz="quarter" idx="16"/>
          </p:nvPr>
        </p:nvSpPr>
        <p:spPr>
          <a:xfrm>
            <a:off x="814388" y="200025"/>
            <a:ext cx="8253412" cy="457200"/>
          </a:xfrm>
        </p:spPr>
        <p:txBody>
          <a:bodyPr>
            <a:normAutofit/>
          </a:bodyPr>
          <a:lstStyle/>
          <a:p>
            <a:r>
              <a:rPr lang="de-DE" dirty="0"/>
              <a:t>Forecast &gt; Fear &gt; </a:t>
            </a:r>
            <a:r>
              <a:rPr lang="de-DE" b="1" dirty="0">
                <a:solidFill>
                  <a:schemeClr val="accent2"/>
                </a:solidFill>
              </a:rPr>
              <a:t>Future</a:t>
            </a:r>
            <a:endParaRPr lang="de-DE" dirty="0"/>
          </a:p>
        </p:txBody>
      </p:sp>
      <p:pic>
        <p:nvPicPr>
          <p:cNvPr id="8" name="Inhaltsplatzhalter 7">
            <a:extLst>
              <a:ext uri="{FF2B5EF4-FFF2-40B4-BE49-F238E27FC236}">
                <a16:creationId xmlns:a16="http://schemas.microsoft.com/office/drawing/2014/main" id="{EA7E7E1D-983C-90D2-E22B-DAD09C427C90}"/>
              </a:ext>
            </a:extLst>
          </p:cNvPr>
          <p:cNvPicPr>
            <a:picLocks noGrp="1" noChangeAspect="1"/>
          </p:cNvPicPr>
          <p:nvPr>
            <p:ph sz="quarter" idx="12"/>
          </p:nvPr>
        </p:nvPicPr>
        <p:blipFill>
          <a:blip r:embed="rId3">
            <a:extLst>
              <a:ext uri="{96DAC541-7B7A-43D3-8B79-37D633B846F1}">
                <asvg:svgBlip xmlns:asvg="http://schemas.microsoft.com/office/drawing/2016/SVG/main" r:embed="rId4"/>
              </a:ext>
            </a:extLst>
          </a:blip>
          <a:stretch>
            <a:fillRect/>
          </a:stretch>
        </p:blipFill>
        <p:spPr>
          <a:xfrm>
            <a:off x="1993323" y="1635125"/>
            <a:ext cx="8529203" cy="4689475"/>
          </a:xfrm>
        </p:spPr>
      </p:pic>
    </p:spTree>
    <p:extLst>
      <p:ext uri="{BB962C8B-B14F-4D97-AF65-F5344CB8AC3E}">
        <p14:creationId xmlns:p14="http://schemas.microsoft.com/office/powerpoint/2010/main" val="1118949445"/>
      </p:ext>
    </p:extLst>
  </p:cSld>
  <p:clrMapOvr>
    <a:masterClrMapping/>
  </p:clrMapOvr>
</p:sld>
</file>

<file path=ppt/theme/theme1.xml><?xml version="1.0" encoding="utf-8"?>
<a:theme xmlns:a="http://schemas.openxmlformats.org/drawingml/2006/main" name="Benutzerdefiniert">
  <a:themeElements>
    <a:clrScheme name="OrgIQ">
      <a:dk1>
        <a:sysClr val="windowText" lastClr="000000"/>
      </a:dk1>
      <a:lt1>
        <a:sysClr val="window" lastClr="FFFFFF"/>
      </a:lt1>
      <a:dk2>
        <a:srgbClr val="44546A"/>
      </a:dk2>
      <a:lt2>
        <a:srgbClr val="E7E6E6"/>
      </a:lt2>
      <a:accent1>
        <a:srgbClr val="1F9999"/>
      </a:accent1>
      <a:accent2>
        <a:srgbClr val="ED7D31"/>
      </a:accent2>
      <a:accent3>
        <a:srgbClr val="004E99"/>
      </a:accent3>
      <a:accent4>
        <a:srgbClr val="B70032"/>
      </a:accent4>
      <a:accent5>
        <a:srgbClr val="F7E017"/>
      </a:accent5>
      <a:accent6>
        <a:srgbClr val="666666"/>
      </a:accent6>
      <a:hlink>
        <a:srgbClr val="C55A11"/>
      </a:hlink>
      <a:folHlink>
        <a:srgbClr val="833C0B"/>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72938327_TF78544816_Win32" id="{A86D2529-0102-4786-A7BE-258984D63721}" vid="{FE3B0FAD-7AD0-46AD-A4CD-14C47D9E5FB9}"/>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B69E9DE5-EFFE-4262-A023-32732F0B6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3.xml><?xml version="1.0" encoding="utf-8"?>
<ds:datastoreItem xmlns:ds="http://schemas.openxmlformats.org/officeDocument/2006/customXml" ds:itemID="{3FDB7358-0BCB-4DEB-B717-C1D7CC555F05}">
  <ds:schemaRefs>
    <ds:schemaRef ds:uri="http://purl.org/dc/dcmitype/"/>
    <ds:schemaRef ds:uri="http://purl.org/dc/elements/1.1/"/>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230e9df3-be65-4c73-a93b-d1236ebd677e"/>
    <ds:schemaRef ds:uri="16c05727-aa75-4e4a-9b5f-8a80a1165891"/>
    <ds:schemaRef ds:uri="71af3243-3dd4-4a8d-8c0d-dd76da1f02a5"/>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Moderne Konferenzpräsentation</Template>
  <TotalTime>0</TotalTime>
  <Words>7320</Words>
  <Application>Microsoft Office PowerPoint</Application>
  <PresentationFormat>Breitbild</PresentationFormat>
  <Paragraphs>978</Paragraphs>
  <Slides>113</Slides>
  <Notes>89</Notes>
  <HiddenSlides>12</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113</vt:i4>
      </vt:variant>
    </vt:vector>
  </HeadingPairs>
  <TitlesOfParts>
    <vt:vector size="125" baseType="lpstr">
      <vt:lpstr>Aptos</vt:lpstr>
      <vt:lpstr>Arial</vt:lpstr>
      <vt:lpstr>Calibri</vt:lpstr>
      <vt:lpstr>Candara</vt:lpstr>
      <vt:lpstr>Comforter Brush</vt:lpstr>
      <vt:lpstr>Segoe Sans Variable</vt:lpstr>
      <vt:lpstr>Trebuchet MS</vt:lpstr>
      <vt:lpstr>Univers Light</vt:lpstr>
      <vt:lpstr>Verdana</vt:lpstr>
      <vt:lpstr>Wingdings</vt:lpstr>
      <vt:lpstr>Wingdings 3</vt:lpstr>
      <vt:lpstr>Benutzerdefiniert</vt:lpstr>
      <vt:lpstr>Ready for 2030</vt:lpstr>
      <vt:lpstr>PowerPoint-Präsentation</vt:lpstr>
      <vt:lpstr>PowerPoint-Präsentation</vt:lpstr>
      <vt:lpstr>PowerPoint-Präsentation</vt:lpstr>
      <vt:lpstr>PowerPoint-Präsentation</vt:lpstr>
      <vt:lpstr>Why predictions are so difficult … and easy ...</vt:lpstr>
      <vt:lpstr>Reminder: Current State of AI (and the difficulty with predictions)</vt:lpstr>
      <vt:lpstr>AI Context</vt:lpstr>
      <vt:lpstr>AI Context</vt:lpstr>
      <vt:lpstr>Two Interwoven Topics</vt:lpstr>
      <vt:lpstr>Ready for 2030</vt:lpstr>
      <vt:lpstr>Agenda</vt:lpstr>
      <vt:lpstr>Agenda</vt:lpstr>
      <vt:lpstr>How Populations Should Learn</vt:lpstr>
      <vt:lpstr>What we did the last 1000 years …</vt:lpstr>
      <vt:lpstr>PowerPoint-Präsentation</vt:lpstr>
      <vt:lpstr>How Populations Should Learn</vt:lpstr>
      <vt:lpstr>PowerPoint-Präsentation</vt:lpstr>
      <vt:lpstr>PowerPoint-Präsentation</vt:lpstr>
      <vt:lpstr>What’s next?</vt:lpstr>
      <vt:lpstr>Current Trends</vt:lpstr>
      <vt:lpstr>Next Level LLMs as a System</vt:lpstr>
      <vt:lpstr>Kimi K2.6 (today)</vt:lpstr>
      <vt:lpstr>Huge Area 4 Us</vt:lpstr>
      <vt:lpstr>Reminder: We don’t need to discuss today’s details …</vt:lpstr>
      <vt:lpstr>Soft Resistance – Sounds so logical</vt:lpstr>
      <vt:lpstr>When we are stuck in the past, we will never create future</vt:lpstr>
      <vt:lpstr>WEF: Macrotrends driving business transformation until 2030</vt:lpstr>
      <vt:lpstr>WEF: Macrotrends driving business transformation until 2030</vt:lpstr>
      <vt:lpstr>Agenda</vt:lpstr>
      <vt:lpstr>PowerPoint-Präsentation</vt:lpstr>
      <vt:lpstr>PowerPoint-Präsentation</vt:lpstr>
      <vt:lpstr>My Truth</vt:lpstr>
      <vt:lpstr>O.k., so what is quality exactly?</vt:lpstr>
      <vt:lpstr>The Secret Behind the Value</vt:lpstr>
      <vt:lpstr>Back to my Shame and why it doesn’t help </vt:lpstr>
      <vt:lpstr>PowerPoint-Präsentation</vt:lpstr>
      <vt:lpstr>Current Question or Fear</vt:lpstr>
      <vt:lpstr>Excurse: We (humans) are no machines!</vt:lpstr>
      <vt:lpstr>Excurse: We are no machines!</vt:lpstr>
      <vt:lpstr>Let‘s look into fear…</vt:lpstr>
      <vt:lpstr>Some interesting marker for fear mode</vt:lpstr>
      <vt:lpstr>PowerPoint-Präsentation</vt:lpstr>
      <vt:lpstr>PowerPoint-Präsentation</vt:lpstr>
      <vt:lpstr>How do we work in “fear mode”?</vt:lpstr>
      <vt:lpstr>PowerPoint-Präsentation</vt:lpstr>
      <vt:lpstr>Probabilities for AI ASPICE-Process until 2030</vt:lpstr>
      <vt:lpstr>Probabilities what might be possible 2030</vt:lpstr>
      <vt:lpstr>Future of Work for …</vt:lpstr>
      <vt:lpstr>Tester / QA Professionals </vt:lpstr>
      <vt:lpstr>Reviewer / Developer with a focus on QA </vt:lpstr>
      <vt:lpstr>Quality Managers / Process Owners (as example)</vt:lpstr>
      <vt:lpstr>DevOps / Architects with an interest in QA</vt:lpstr>
      <vt:lpstr>Organizational / Management Level</vt:lpstr>
      <vt:lpstr>Application to Roles in Software Quality</vt:lpstr>
      <vt:lpstr>Challenge: Quality of Training and Test Data</vt:lpstr>
      <vt:lpstr>Self-Check</vt:lpstr>
      <vt:lpstr>Self-Check</vt:lpstr>
      <vt:lpstr>PowerPoint-Präsentation</vt:lpstr>
      <vt:lpstr>PowerPoint-Präsentation</vt:lpstr>
      <vt:lpstr>PowerPoint-Präsentation</vt:lpstr>
      <vt:lpstr>Self-Check</vt:lpstr>
      <vt:lpstr>PowerPoint-Präsentation</vt:lpstr>
      <vt:lpstr>PowerPoint-Präsentation</vt:lpstr>
      <vt:lpstr>PowerPoint-Präsentation</vt:lpstr>
      <vt:lpstr>PowerPoint-Präsentation</vt:lpstr>
      <vt:lpstr>AI as Catalysator of Meaninglessness of #Features</vt:lpstr>
      <vt:lpstr>Value of the Past Vanishes</vt:lpstr>
      <vt:lpstr>Value of the Past Vanishes</vt:lpstr>
      <vt:lpstr>Less is More</vt:lpstr>
      <vt:lpstr>Agenda</vt:lpstr>
      <vt:lpstr>PowerPoint-Präsentation</vt:lpstr>
      <vt:lpstr>PowerPoint-Präsentation</vt:lpstr>
      <vt:lpstr>PowerPoint-Präsentation</vt:lpstr>
      <vt:lpstr>PowerPoint-Präsentation</vt:lpstr>
      <vt:lpstr>PowerPoint-Präsentation</vt:lpstr>
      <vt:lpstr>Reframing ;)</vt:lpstr>
      <vt:lpstr>WEF: Future Skills</vt:lpstr>
      <vt:lpstr>Future Skills</vt:lpstr>
      <vt:lpstr>PowerPoint-Präsentation</vt:lpstr>
      <vt:lpstr>Collaboration Capability</vt:lpstr>
      <vt:lpstr>Competitive Agents</vt:lpstr>
      <vt:lpstr>WEF: Future Skills &amp; Limbi</vt:lpstr>
      <vt:lpstr>PowerPoint-Präsentation</vt:lpstr>
      <vt:lpstr>Utopia #1</vt:lpstr>
      <vt:lpstr>Utopia #2: WALL·E (Waste Allocation Load Lifter – Earth-Class)</vt:lpstr>
      <vt:lpstr>Utopia #2: WALL·E – Humans stuck in Toddler-Mode</vt:lpstr>
      <vt:lpstr>„Meaning of Life“ (Feudalism) </vt:lpstr>
      <vt:lpstr>PowerPoint-Präsentation</vt:lpstr>
      <vt:lpstr>PowerPoint-Präsentation</vt:lpstr>
      <vt:lpstr>Utopia #3</vt:lpstr>
      <vt:lpstr>Regulation</vt:lpstr>
      <vt:lpstr>Human Skills</vt:lpstr>
      <vt:lpstr>PowerPoint-Präsentation</vt:lpstr>
      <vt:lpstr>Current Existential Crisis </vt:lpstr>
      <vt:lpstr>If we can pimp it… it stays slim: everything takes a back seat to money </vt:lpstr>
      <vt:lpstr>PowerPoint-Präsentation</vt:lpstr>
      <vt:lpstr>Limbi has 7 Parts (Jaak Panksepp; Affective Neuroscience) </vt:lpstr>
      <vt:lpstr>This is what a meaningful life would look like …(i.e., Jane Goodall) </vt:lpstr>
      <vt:lpstr>PowerPoint-Präsentation</vt:lpstr>
      <vt:lpstr>PowerPoint-Präsentation</vt:lpstr>
      <vt:lpstr>PowerPoint-Präsentation</vt:lpstr>
      <vt:lpstr>PowerPoint-Präsentation</vt:lpstr>
      <vt:lpstr>PowerPoint-Präsentation</vt:lpstr>
      <vt:lpstr>PowerPoint-Präsentation</vt:lpstr>
      <vt:lpstr>Key Takeaway</vt:lpstr>
      <vt:lpstr>Summary</vt:lpstr>
      <vt:lpstr>It‘s been a pleasure. Questions?</vt:lpstr>
      <vt:lpstr>Deeper Dive</vt:lpstr>
      <vt:lpstr>PowerPoint-Präsentation</vt:lpstr>
      <vt:lpstr>Problems 1-3</vt:lpstr>
      <vt:lpstr>Value</vt:lpstr>
      <vt:lpstr>Questions 1-3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OrgIQ/8min.we</dc:creator>
  <cp:lastModifiedBy>Dan OrgIQ/8min.we</cp:lastModifiedBy>
  <cp:revision>88</cp:revision>
  <dcterms:created xsi:type="dcterms:W3CDTF">2026-04-09T08:28:39Z</dcterms:created>
  <dcterms:modified xsi:type="dcterms:W3CDTF">2026-05-21T07:49:03Z</dcterms:modified>
  <cp:contentStatus>V0.1 | 2025-10-20</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