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3" r:id="rId5"/>
  </p:sldMasterIdLst>
  <p:notesMasterIdLst>
    <p:notesMasterId r:id="rId29"/>
  </p:notesMasterIdLst>
  <p:handoutMasterIdLst>
    <p:handoutMasterId r:id="rId30"/>
  </p:handoutMasterIdLst>
  <p:sldIdLst>
    <p:sldId id="355" r:id="rId6"/>
    <p:sldId id="1207" r:id="rId7"/>
    <p:sldId id="1212" r:id="rId8"/>
    <p:sldId id="1208" r:id="rId9"/>
    <p:sldId id="1003" r:id="rId10"/>
    <p:sldId id="1203" r:id="rId11"/>
    <p:sldId id="1204" r:id="rId12"/>
    <p:sldId id="1206" r:id="rId13"/>
    <p:sldId id="977" r:id="rId14"/>
    <p:sldId id="994" r:id="rId15"/>
    <p:sldId id="972" r:id="rId16"/>
    <p:sldId id="985" r:id="rId17"/>
    <p:sldId id="986" r:id="rId18"/>
    <p:sldId id="1005" r:id="rId19"/>
    <p:sldId id="1216" r:id="rId20"/>
    <p:sldId id="995" r:id="rId21"/>
    <p:sldId id="1201" r:id="rId22"/>
    <p:sldId id="935" r:id="rId23"/>
    <p:sldId id="1213" r:id="rId24"/>
    <p:sldId id="1215" r:id="rId25"/>
    <p:sldId id="1214" r:id="rId26"/>
    <p:sldId id="960" r:id="rId27"/>
    <p:sldId id="357" r:id="rId28"/>
  </p:sldIdLst>
  <p:sldSz cx="12192000" cy="6858000"/>
  <p:notesSz cx="6797675" cy="9926638"/>
  <p:custDataLst>
    <p:tags r:id="rId31"/>
  </p:custDataLst>
  <p:defaultTextStyle>
    <a:defPPr lvl="0">
      <a:defRPr lang="de-DE"/>
    </a:defPPr>
    <a:lvl1pPr lvl="1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536433" lvl="2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072866" lvl="3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09298" lvl="4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145731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ICE 4 Collaboration Capability @ VDA SYS 2025" id="{BAA21A00-A9D7-4AF2-BDFA-D45C4AB6BD85}">
          <p14:sldIdLst>
            <p14:sldId id="355"/>
          </p14:sldIdLst>
        </p14:section>
        <p14:section name="What Happened" id="{F8B25FE4-61F8-42E0-8D9B-13557F4AFFC2}">
          <p14:sldIdLst>
            <p14:sldId id="1207"/>
            <p14:sldId id="1212"/>
            <p14:sldId id="1208"/>
            <p14:sldId id="1003"/>
            <p14:sldId id="1203"/>
            <p14:sldId id="1204"/>
            <p14:sldId id="1206"/>
            <p14:sldId id="977"/>
            <p14:sldId id="994"/>
            <p14:sldId id="972"/>
            <p14:sldId id="985"/>
            <p14:sldId id="986"/>
            <p14:sldId id="1005"/>
            <p14:sldId id="1216"/>
            <p14:sldId id="995"/>
            <p14:sldId id="1201"/>
          </p14:sldIdLst>
        </p14:section>
        <p14:section name="Results" id="{4A9492D1-D736-4786-B681-F7D1699995CE}">
          <p14:sldIdLst>
            <p14:sldId id="935"/>
            <p14:sldId id="1213"/>
            <p14:sldId id="1215"/>
            <p14:sldId id="1214"/>
          </p14:sldIdLst>
        </p14:section>
        <p14:section name="Higher Levels" id="{1D41A5C1-E819-4A75-8496-7DFCD9A055B1}">
          <p14:sldIdLst>
            <p14:sldId id="960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pos="352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bine Duckhorn" initials="vissd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04040"/>
    <a:srgbClr val="1F9999"/>
    <a:srgbClr val="84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0891" autoAdjust="0"/>
    <p:restoredTop sz="89692" autoAdjust="0"/>
  </p:normalViewPr>
  <p:slideViewPr>
    <p:cSldViewPr snapToObjects="1" showGuides="1">
      <p:cViewPr varScale="1">
        <p:scale>
          <a:sx n="93" d="100"/>
          <a:sy n="93" d="100"/>
        </p:scale>
        <p:origin x="55" y="309"/>
      </p:cViewPr>
      <p:guideLst>
        <p:guide pos="3522"/>
        <p:guide orient="horz" pos="2160"/>
      </p:guideLst>
    </p:cSldViewPr>
  </p:slideViewPr>
  <p:outlineViewPr>
    <p:cViewPr>
      <p:scale>
        <a:sx n="33" d="100"/>
        <a:sy n="33" d="100"/>
      </p:scale>
      <p:origin x="0" y="-3004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226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3" y="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9428588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3" y="9428588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0F64D9C5-36F6-47DF-92F3-384CFD2147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87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TxtPlaceHolderPageNumber"/>
          <p:cNvSpPr>
            <a:spLocks noChangeArrowheads="1"/>
          </p:cNvSpPr>
          <p:nvPr/>
        </p:nvSpPr>
        <p:spPr bwMode="auto">
          <a:xfrm>
            <a:off x="6192000" y="9648000"/>
            <a:ext cx="36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/>
          <a:lstStyle/>
          <a:p>
            <a:pPr algn="r" eaLnBrk="0" hangingPunct="0">
              <a:spcBef>
                <a:spcPct val="0"/>
              </a:spcBef>
            </a:pPr>
            <a:fld id="{485E9E37-7F04-4864-9E7C-E8FA313334F6}" type="slidenum">
              <a:rPr lang="en-US" sz="600" noProof="0" smtClean="0">
                <a:solidFill>
                  <a:srgbClr val="565C5E"/>
                </a:solidFill>
              </a:rPr>
              <a:t>‹Nr.›</a:t>
            </a:fld>
            <a:endParaRPr lang="en-US" sz="600" noProof="0" dirty="0">
              <a:solidFill>
                <a:srgbClr val="565C5E"/>
              </a:solidFill>
            </a:endParaRPr>
          </a:p>
        </p:txBody>
      </p:sp>
      <p:sp>
        <p:nvSpPr>
          <p:cNvPr id="111629" name="TxtPlaceholderCopyrightDateVersion"/>
          <p:cNvSpPr txBox="1">
            <a:spLocks noChangeArrowheads="1"/>
          </p:cNvSpPr>
          <p:nvPr/>
        </p:nvSpPr>
        <p:spPr bwMode="auto">
          <a:xfrm>
            <a:off x="241200" y="9648000"/>
            <a:ext cx="594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016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4732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9304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876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844800" indent="-254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500" noProof="0">
                <a:solidFill>
                  <a:srgbClr val="565C5E"/>
                </a:solidFill>
                <a:latin typeface="Verdana" pitchFamily="34" charset="0"/>
              </a:rPr>
              <a:t>© 2024. OrgIQ.org. This work is openly licensed via CC 4.0 BY SA |  V | 2024-07-03</a:t>
            </a:r>
            <a:endParaRPr lang="en-US" sz="500" noProof="0" dirty="0">
              <a:solidFill>
                <a:srgbClr val="565C5E"/>
              </a:solidFill>
              <a:latin typeface="Verdana" pitchFamily="34" charset="0"/>
            </a:endParaRPr>
          </a:p>
        </p:txBody>
      </p:sp>
      <p:sp>
        <p:nvSpPr>
          <p:cNvPr id="3" name="Slide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179388"/>
            <a:ext cx="6372225" cy="358457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en-US" noProof="0" dirty="0"/>
          </a:p>
        </p:txBody>
      </p:sp>
      <p:sp>
        <p:nvSpPr>
          <p:cNvPr id="2" name="TxtPlaceholderNotes"/>
          <p:cNvSpPr>
            <a:spLocks noGrp="1"/>
          </p:cNvSpPr>
          <p:nvPr>
            <p:ph type="body" sz="quarter" idx="3"/>
          </p:nvPr>
        </p:nvSpPr>
        <p:spPr>
          <a:xfrm>
            <a:off x="215999" y="3960000"/>
            <a:ext cx="6372000" cy="5616000"/>
          </a:xfrm>
          <a:prstGeom prst="rect">
            <a:avLst/>
          </a:prstGeom>
        </p:spPr>
        <p:txBody>
          <a:bodyPr vert="horz" lIns="0" tIns="45708" rIns="0" bIns="45708" rtlCol="0"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level 1, space before 6Pt</a:t>
            </a:r>
          </a:p>
          <a:p>
            <a:pPr lvl="2"/>
            <a:r>
              <a:rPr lang="en-US" noProof="0" dirty="0"/>
              <a:t>level 2, space before 4Pt</a:t>
            </a:r>
          </a:p>
          <a:p>
            <a:pPr lvl="3"/>
            <a:r>
              <a:rPr lang="en-US" noProof="0" dirty="0"/>
              <a:t>level 3, space before 3Pt</a:t>
            </a:r>
          </a:p>
          <a:p>
            <a:pPr lvl="4"/>
            <a:r>
              <a:rPr lang="en-US" noProof="0" dirty="0"/>
              <a:t>level 4, space before 3Pt</a:t>
            </a:r>
          </a:p>
          <a:p>
            <a:pPr lvl="5"/>
            <a:r>
              <a:rPr lang="en-US" noProof="0" dirty="0"/>
              <a:t>level 5, space before 3Pt</a:t>
            </a:r>
          </a:p>
          <a:p>
            <a:pPr lvl="6"/>
            <a:r>
              <a:rPr lang="en-US" noProof="0" dirty="0"/>
              <a:t>level 6, space before 3Pt</a:t>
            </a:r>
          </a:p>
          <a:p>
            <a:pPr lvl="7"/>
            <a:r>
              <a:rPr lang="en-US" noProof="0" dirty="0"/>
              <a:t>level 7, space before 3Pt</a:t>
            </a:r>
          </a:p>
          <a:p>
            <a:pPr lvl="8"/>
            <a:r>
              <a:rPr lang="en-US" noProof="0" dirty="0"/>
              <a:t>level 8, space before 3Pt</a:t>
            </a:r>
          </a:p>
        </p:txBody>
      </p:sp>
    </p:spTree>
    <p:extLst>
      <p:ext uri="{BB962C8B-B14F-4D97-AF65-F5344CB8AC3E}">
        <p14:creationId xmlns:p14="http://schemas.microsoft.com/office/powerpoint/2010/main" val="4612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just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Tx/>
      <a:buSzTx/>
      <a:buFontTx/>
      <a:buNone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44000" marR="0" indent="-144000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B70032"/>
      </a:buClr>
      <a:buSzPct val="75000"/>
      <a:buFont typeface="Wingdings 3" panose="05040102010807070707" pitchFamily="18" charset="2"/>
      <a:buChar char="u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88000" marR="0" indent="-144000" algn="l" defTabSz="914400" rtl="0" eaLnBrk="1" fontAlgn="base" latinLnBrk="0" hangingPunct="1">
      <a:lnSpc>
        <a:spcPct val="100000"/>
      </a:lnSpc>
      <a:spcBef>
        <a:spcPts val="400"/>
      </a:spcBef>
      <a:spcAft>
        <a:spcPct val="0"/>
      </a:spcAft>
      <a:buClr>
        <a:srgbClr val="B70032"/>
      </a:buClr>
      <a:buSzPct val="75000"/>
      <a:buFont typeface="Wingdings 3" panose="05040102010807070707" pitchFamily="18" charset="2"/>
      <a:buChar char="u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32000" marR="0" indent="-14400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>
        <a:srgbClr val="B70032"/>
      </a:buClr>
      <a:buSzPct val="75000"/>
      <a:buFont typeface="Verdana" pitchFamily="34" charset="0"/>
      <a:buChar char="&gt;"/>
      <a:tabLst/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576000" marR="0" indent="-14400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>
        <a:srgbClr val="B70032"/>
      </a:buClr>
      <a:buSzPct val="75000"/>
      <a:buFont typeface="Verdana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20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864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008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152000" marR="0" indent="-144000" algn="l" defTabSz="1072866" rtl="0" eaLnBrk="1" fontAlgn="auto" latinLnBrk="0" hangingPunct="1">
      <a:lnSpc>
        <a:spcPct val="100000"/>
      </a:lnSpc>
      <a:spcBef>
        <a:spcPts val="300"/>
      </a:spcBef>
      <a:spcAft>
        <a:spcPts val="0"/>
      </a:spcAft>
      <a:buClr>
        <a:srgbClr val="B70032"/>
      </a:buClr>
      <a:buSzPct val="75000"/>
      <a:buFont typeface="Verdana" panose="020B0604030504040204" pitchFamily="34" charset="0"/>
      <a:buChar char="&gt;"/>
      <a:tabLst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37" userDrawn="1">
          <p15:clr>
            <a:srgbClr val="B1B6BA"/>
          </p15:clr>
        </p15:guide>
        <p15:guide id="2" orient="horz" pos="113" userDrawn="1">
          <p15:clr>
            <a:srgbClr val="B1B6BA"/>
          </p15:clr>
        </p15:guide>
        <p15:guide id="3" pos="4151" userDrawn="1">
          <p15:clr>
            <a:srgbClr val="B1B6BA"/>
          </p15:clr>
        </p15:guide>
        <p15:guide id="4" orient="horz" pos="2372" userDrawn="1">
          <p15:clr>
            <a:srgbClr val="B1B6BA"/>
          </p15:clr>
        </p15:guide>
        <p15:guide id="5" orient="horz" pos="2493" userDrawn="1">
          <p15:clr>
            <a:srgbClr val="B1B6BA"/>
          </p15:clr>
        </p15:guide>
        <p15:guide id="6" orient="horz" pos="6033" userDrawn="1">
          <p15:clr>
            <a:srgbClr val="B1B6BA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C140723-3C77-48CB-BD89-DA2FAE55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C0DC338-7C5A-49C3-A847-D355BBEB5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20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2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3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6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2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chart … as Example …</a:t>
            </a:r>
          </a:p>
        </p:txBody>
      </p:sp>
    </p:spTree>
    <p:extLst>
      <p:ext uri="{BB962C8B-B14F-4D97-AF65-F5344CB8AC3E}">
        <p14:creationId xmlns:p14="http://schemas.microsoft.com/office/powerpoint/2010/main" val="237659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little bit into the future, but some brave pioneers joint and tried it …</a:t>
            </a:r>
          </a:p>
        </p:txBody>
      </p:sp>
    </p:spTree>
    <p:extLst>
      <p:ext uri="{BB962C8B-B14F-4D97-AF65-F5344CB8AC3E}">
        <p14:creationId xmlns:p14="http://schemas.microsoft.com/office/powerpoint/2010/main" val="248167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the person with knife in the leg … You don’t add a process or method or tool; it won’t help</a:t>
            </a:r>
          </a:p>
          <a:p>
            <a:r>
              <a:rPr lang="en-US" dirty="0"/>
              <a:t>First you have remove something that there is space. As long as the pain controls every thought, it’s not worthwhile.</a:t>
            </a:r>
          </a:p>
        </p:txBody>
      </p:sp>
    </p:spTree>
    <p:extLst>
      <p:ext uri="{BB962C8B-B14F-4D97-AF65-F5344CB8AC3E}">
        <p14:creationId xmlns:p14="http://schemas.microsoft.com/office/powerpoint/2010/main" val="425852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8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level as group and collect some ideas </a:t>
            </a:r>
            <a:r>
              <a:rPr lang="en-US" dirty="0" err="1"/>
              <a:t>howwe</a:t>
            </a:r>
            <a:r>
              <a:rPr lang="en-US" dirty="0"/>
              <a:t> can achieve this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7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9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ctor.com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PlaceholderConfidentialityAllSlides" hidden="1">
            <a:extLst>
              <a:ext uri="{FF2B5EF4-FFF2-40B4-BE49-F238E27FC236}">
                <a16:creationId xmlns:a16="http://schemas.microsoft.com/office/drawing/2014/main" id="{F9C56169-43D2-43B3-A5AA-B4B8CCCCE448}"/>
              </a:ext>
            </a:extLst>
          </p:cNvPr>
          <p:cNvSpPr txBox="1"/>
          <p:nvPr userDrawn="1"/>
        </p:nvSpPr>
        <p:spPr>
          <a:xfrm>
            <a:off x="4992004" y="275999"/>
            <a:ext cx="1343992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Falsch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xtPlaceholderConfidentialityStatus" hidden="1">
            <a:extLst>
              <a:ext uri="{FF2B5EF4-FFF2-40B4-BE49-F238E27FC236}">
                <a16:creationId xmlns:a16="http://schemas.microsoft.com/office/drawing/2014/main" id="{1A550510-E92A-4A99-90CC-80D50542D7AF}"/>
              </a:ext>
            </a:extLst>
          </p:cNvPr>
          <p:cNvSpPr txBox="1"/>
          <p:nvPr userDrawn="1"/>
        </p:nvSpPr>
        <p:spPr>
          <a:xfrm>
            <a:off x="4992004" y="449246"/>
            <a:ext cx="1344000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Public Use (Default)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xtPlaceholderDate" hidden="1">
            <a:extLst>
              <a:ext uri="{FF2B5EF4-FFF2-40B4-BE49-F238E27FC236}">
                <a16:creationId xmlns:a16="http://schemas.microsoft.com/office/drawing/2014/main" id="{5C853DDF-8BDA-4B28-A38E-6D9F3CBC93CB}"/>
              </a:ext>
            </a:extLst>
          </p:cNvPr>
          <p:cNvSpPr txBox="1"/>
          <p:nvPr userDrawn="1"/>
        </p:nvSpPr>
        <p:spPr>
          <a:xfrm>
            <a:off x="2892814" y="824619"/>
            <a:ext cx="1344000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2024-04-23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xtPlaceholderVersion" hidden="1">
            <a:extLst>
              <a:ext uri="{FF2B5EF4-FFF2-40B4-BE49-F238E27FC236}">
                <a16:creationId xmlns:a16="http://schemas.microsoft.com/office/drawing/2014/main" id="{7E896179-9173-49BD-84C0-4F31C61BDDB6}"/>
              </a:ext>
            </a:extLst>
          </p:cNvPr>
          <p:cNvSpPr txBox="1"/>
          <p:nvPr userDrawn="1"/>
        </p:nvSpPr>
        <p:spPr>
          <a:xfrm>
            <a:off x="2900622" y="648196"/>
            <a:ext cx="1340096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0.5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xtPlaceholderCopyright" hidden="1">
            <a:extLst>
              <a:ext uri="{FF2B5EF4-FFF2-40B4-BE49-F238E27FC236}">
                <a16:creationId xmlns:a16="http://schemas.microsoft.com/office/drawing/2014/main" id="{3238ABF1-29A7-4D10-BEBE-C26A531AB8DD}"/>
              </a:ext>
            </a:extLst>
          </p:cNvPr>
          <p:cNvSpPr txBox="1"/>
          <p:nvPr userDrawn="1"/>
        </p:nvSpPr>
        <p:spPr>
          <a:xfrm>
            <a:off x="2900622" y="476023"/>
            <a:ext cx="1340096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2024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xtPlaceholderCompanySlides" hidden="1">
            <a:extLst>
              <a:ext uri="{FF2B5EF4-FFF2-40B4-BE49-F238E27FC236}">
                <a16:creationId xmlns:a16="http://schemas.microsoft.com/office/drawing/2014/main" id="{5D1A9931-57FA-4665-98C4-36AC9206A6F2}"/>
              </a:ext>
            </a:extLst>
          </p:cNvPr>
          <p:cNvSpPr txBox="1"/>
          <p:nvPr userDrawn="1"/>
        </p:nvSpPr>
        <p:spPr>
          <a:xfrm>
            <a:off x="2896718" y="299599"/>
            <a:ext cx="1344000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OrgIQ.org</a:t>
            </a:r>
            <a:endParaRPr kumimoji="0" lang="de-DE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xtPlaceholderTemplateVersion" hidden="1">
            <a:extLst>
              <a:ext uri="{FF2B5EF4-FFF2-40B4-BE49-F238E27FC236}">
                <a16:creationId xmlns:a16="http://schemas.microsoft.com/office/drawing/2014/main" id="{005C1EEA-C91E-4404-AB92-DBA0B38E375E}"/>
              </a:ext>
            </a:extLst>
          </p:cNvPr>
          <p:cNvSpPr txBox="1"/>
          <p:nvPr userDrawn="1"/>
        </p:nvSpPr>
        <p:spPr>
          <a:xfrm>
            <a:off x="2896718" y="123176"/>
            <a:ext cx="1340096" cy="14964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Template Version 4.5.002</a:t>
            </a:r>
          </a:p>
        </p:txBody>
      </p:sp>
      <p:sp>
        <p:nvSpPr>
          <p:cNvPr id="18" name="TxtPlaceholderConfidentialityLongText" hidden="1">
            <a:extLst>
              <a:ext uri="{FF2B5EF4-FFF2-40B4-BE49-F238E27FC236}">
                <a16:creationId xmlns:a16="http://schemas.microsoft.com/office/drawing/2014/main" id="{E996C57A-3919-4E4E-ACE2-1A0F82F2F1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2000" y="6480000"/>
            <a:ext cx="10848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2021. Vector Informatik GmbH.  | Confidential. | V0.1 | 2021-07-06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65C5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xtPlaceholderConfidentialityText" hidden="1">
            <a:extLst>
              <a:ext uri="{FF2B5EF4-FFF2-40B4-BE49-F238E27FC236}">
                <a16:creationId xmlns:a16="http://schemas.microsoft.com/office/drawing/2014/main" id="{8809AAD5-02A8-42A3-B573-19AE24FA7F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5112" y="6479268"/>
            <a:ext cx="432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4000" tIns="0" rIns="0" bIns="0" anchor="b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900113" indent="-13811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3573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145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7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89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65C5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xtPlaceholderDateVersion">
            <a:extLst>
              <a:ext uri="{FF2B5EF4-FFF2-40B4-BE49-F238E27FC236}">
                <a16:creationId xmlns:a16="http://schemas.microsoft.com/office/drawing/2014/main" id="{73A84C47-9AC1-400D-9016-3620471BF81F}"/>
              </a:ext>
            </a:extLst>
          </p:cNvPr>
          <p:cNvSpPr txBox="1"/>
          <p:nvPr userDrawn="1"/>
        </p:nvSpPr>
        <p:spPr>
          <a:xfrm>
            <a:off x="3708000" y="6480000"/>
            <a:ext cx="7992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noAutofit/>
          </a:bodyPr>
          <a:lstStyle>
            <a:defPPr lvl="0">
              <a:defRPr lang="de-DE"/>
            </a:defPPr>
            <a:lvl1pPr algn="r">
              <a:spcBef>
                <a:spcPct val="20000"/>
              </a:spcBef>
              <a:defRPr sz="800">
                <a:solidFill>
                  <a:srgbClr val="565C5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V0.3 | 2025-06-25</a:t>
            </a:r>
          </a:p>
        </p:txBody>
      </p:sp>
      <p:sp>
        <p:nvSpPr>
          <p:cNvPr id="7" name="ImgPlaceholder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0000"/>
            <a:ext cx="12193200" cy="4608000"/>
          </a:xfrm>
        </p:spPr>
        <p:txBody>
          <a:bodyPr lIns="756000"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graphic</a:t>
            </a:r>
            <a:endParaRPr lang="de-DE" dirty="0"/>
          </a:p>
        </p:txBody>
      </p:sp>
      <p:sp>
        <p:nvSpPr>
          <p:cNvPr id="25" name="TxtPlaceholderSubtitle">
            <a:extLst>
              <a:ext uri="{FF2B5EF4-FFF2-40B4-BE49-F238E27FC236}">
                <a16:creationId xmlns:a16="http://schemas.microsoft.com/office/drawing/2014/main" id="{E04034C4-2A4D-41B9-A673-38EF1405B7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5652000"/>
            <a:ext cx="11196000" cy="478800"/>
          </a:xfrm>
          <a:solidFill>
            <a:schemeClr val="accent2"/>
          </a:solidFill>
        </p:spPr>
        <p:txBody>
          <a:bodyPr lIns="252000" tIns="14400" rIns="252000" bIns="252000"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de-DE" dirty="0"/>
          </a:p>
        </p:txBody>
      </p:sp>
      <p:sp>
        <p:nvSpPr>
          <p:cNvPr id="2" name="TxtPlaceholderTitle">
            <a:extLst>
              <a:ext uri="{FF2B5EF4-FFF2-40B4-BE49-F238E27FC236}">
                <a16:creationId xmlns:a16="http://schemas.microsoft.com/office/drawing/2014/main" id="{3A52968A-3B43-49E9-89EF-B5C1DEF90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5" y="4982400"/>
            <a:ext cx="11196000" cy="669600"/>
          </a:xfrm>
          <a:solidFill>
            <a:schemeClr val="accent2"/>
          </a:solidFill>
        </p:spPr>
        <p:txBody>
          <a:bodyPr vert="horz" wrap="none" lIns="252000" tIns="216000" rIns="792000" bIns="144000" rtlCol="0" anchor="b" anchorCtr="0">
            <a:noAutofit/>
          </a:bodyPr>
          <a:lstStyle>
            <a:lvl1pPr>
              <a:defRPr lang="de-DE" sz="2200" b="1" dirty="0">
                <a:solidFill>
                  <a:schemeClr val="bg1"/>
                </a:solidFill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C9F2A5B-2069-4F7F-ACB6-13B320599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" y="207988"/>
            <a:ext cx="2109824" cy="8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">
          <p15:clr>
            <a:srgbClr val="B70035"/>
          </p15:clr>
        </p15:guide>
        <p15:guide id="2" orient="horz" pos="793" userDrawn="1">
          <p15:clr>
            <a:srgbClr val="B70035"/>
          </p15:clr>
        </p15:guide>
        <p15:guide id="3" pos="7362">
          <p15:clr>
            <a:srgbClr val="B70035"/>
          </p15:clr>
        </p15:guide>
        <p15:guide id="5" orient="horz" pos="3862" userDrawn="1">
          <p15:clr>
            <a:srgbClr val="B70035"/>
          </p15:clr>
        </p15:guide>
        <p15:guide id="7" orient="horz" pos="3698" userDrawn="1">
          <p15:clr>
            <a:srgbClr val="B1B6BA"/>
          </p15:clr>
        </p15:guide>
        <p15:guide id="8" pos="474">
          <p15:clr>
            <a:srgbClr val="B1B6BA"/>
          </p15:clr>
        </p15:guide>
        <p15:guide id="9" orient="horz" pos="3436" userDrawn="1">
          <p15:clr>
            <a:srgbClr val="B1B6BA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 w/o Subtitl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xtPlaceholderConfidentialityLongText" hidden="1">
            <a:extLst>
              <a:ext uri="{FF2B5EF4-FFF2-40B4-BE49-F238E27FC236}">
                <a16:creationId xmlns:a16="http://schemas.microsoft.com/office/drawing/2014/main" id="{E996C57A-3919-4E4E-ACE2-1A0F82F2F1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4000" y="6480000"/>
            <a:ext cx="10848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200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2021. Vector Informatik GmbH.  | Confidential. | V0.1 | 2021-07-06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65C5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xtPlaceholderConfidentialityText" hidden="1">
            <a:extLst>
              <a:ext uri="{FF2B5EF4-FFF2-40B4-BE49-F238E27FC236}">
                <a16:creationId xmlns:a16="http://schemas.microsoft.com/office/drawing/2014/main" id="{8809AAD5-02A8-42A3-B573-19AE24FA7F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768" y="6479268"/>
            <a:ext cx="432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4000" tIns="0" rIns="0" bIns="0" anchor="b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900113" indent="-13811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3573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145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7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89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65C5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xtPlaceholderDateVersion">
            <a:extLst>
              <a:ext uri="{FF2B5EF4-FFF2-40B4-BE49-F238E27FC236}">
                <a16:creationId xmlns:a16="http://schemas.microsoft.com/office/drawing/2014/main" id="{73A84C47-9AC1-400D-9016-3620471BF81F}"/>
              </a:ext>
            </a:extLst>
          </p:cNvPr>
          <p:cNvSpPr txBox="1"/>
          <p:nvPr userDrawn="1"/>
        </p:nvSpPr>
        <p:spPr>
          <a:xfrm>
            <a:off x="3708000" y="6480000"/>
            <a:ext cx="7992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noAutofit/>
          </a:bodyPr>
          <a:lstStyle>
            <a:defPPr lvl="0">
              <a:defRPr lang="de-DE"/>
            </a:defPPr>
            <a:lvl1pPr algn="r">
              <a:spcBef>
                <a:spcPct val="20000"/>
              </a:spcBef>
              <a:defRPr sz="800">
                <a:solidFill>
                  <a:srgbClr val="565C5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V0.3 | 2025-06-25</a:t>
            </a:r>
          </a:p>
        </p:txBody>
      </p:sp>
      <p:sp>
        <p:nvSpPr>
          <p:cNvPr id="7" name="ImgPlaceholder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59999"/>
            <a:ext cx="12193200" cy="4608989"/>
          </a:xfrm>
        </p:spPr>
        <p:txBody>
          <a:bodyPr lIns="756000"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graphic</a:t>
            </a:r>
            <a:endParaRPr lang="de-DE" dirty="0"/>
          </a:p>
        </p:txBody>
      </p:sp>
      <p:sp>
        <p:nvSpPr>
          <p:cNvPr id="2" name="TxtPlaceholderTitle"/>
          <p:cNvSpPr>
            <a:spLocks noGrp="1"/>
          </p:cNvSpPr>
          <p:nvPr>
            <p:ph type="title" hasCustomPrompt="1"/>
          </p:nvPr>
        </p:nvSpPr>
        <p:spPr>
          <a:xfrm>
            <a:off x="503999" y="5403679"/>
            <a:ext cx="11183175" cy="722742"/>
          </a:xfrm>
          <a:solidFill>
            <a:schemeClr val="accent2"/>
          </a:solidFill>
        </p:spPr>
        <p:txBody>
          <a:bodyPr wrap="square" lIns="252000" tIns="216000" rIns="792000" bIns="198000" anchor="b" anchorCtr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D3E2D-E825-4289-A9DC-C8676BC8B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8" y="188640"/>
            <a:ext cx="2014167" cy="8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">
          <p15:clr>
            <a:srgbClr val="B70035"/>
          </p15:clr>
        </p15:guide>
        <p15:guide id="2" orient="horz" pos="793">
          <p15:clr>
            <a:srgbClr val="B70035"/>
          </p15:clr>
        </p15:guide>
        <p15:guide id="3" pos="7362">
          <p15:clr>
            <a:srgbClr val="B70035"/>
          </p15:clr>
        </p15:guide>
        <p15:guide id="4" orient="horz" pos="3860">
          <p15:clr>
            <a:srgbClr val="B70035"/>
          </p15:clr>
        </p15:guide>
        <p15:guide id="7" orient="horz" pos="3698">
          <p15:clr>
            <a:srgbClr val="B1B6BA"/>
          </p15:clr>
        </p15:guide>
        <p15:guide id="8" pos="474">
          <p15:clr>
            <a:srgbClr val="B1B6BA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de-DE" dirty="0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1F9999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 dirty="0"/>
              <a:t>Slide Headline (20pt)</a:t>
            </a:r>
            <a:endParaRPr lang="de-DE" dirty="0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6000" y="252000"/>
            <a:ext cx="89460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Headline / Presentation Title (16pt, 47% gray)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40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5344023-B8D4-4CAC-9855-A967D5009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mgWhiteTransparent">
            <a:extLst>
              <a:ext uri="{FF2B5EF4-FFF2-40B4-BE49-F238E27FC236}">
                <a16:creationId xmlns:a16="http://schemas.microsoft.com/office/drawing/2014/main" id="{5B080316-2389-43C8-A7FA-8BE71EBA1A7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ImgWhiteTransparentStripe">
            <a:extLst>
              <a:ext uri="{FF2B5EF4-FFF2-40B4-BE49-F238E27FC236}">
                <a16:creationId xmlns:a16="http://schemas.microsoft.com/office/drawing/2014/main" id="{0A6D976C-36F7-449E-BBA6-CFE223F4C50B}"/>
              </a:ext>
            </a:extLst>
          </p:cNvPr>
          <p:cNvSpPr/>
          <p:nvPr userDrawn="1"/>
        </p:nvSpPr>
        <p:spPr bwMode="auto">
          <a:xfrm>
            <a:off x="0" y="6480000"/>
            <a:ext cx="12192000" cy="37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xtPlaceholderCopyrightDateVersion">
            <a:extLst>
              <a:ext uri="{FF2B5EF4-FFF2-40B4-BE49-F238E27FC236}">
                <a16:creationId xmlns:a16="http://schemas.microsoft.com/office/drawing/2014/main" id="{7891B031-6EE9-48A6-A5C9-02D0547611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000" y="6480000"/>
            <a:ext cx="10872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2024. OrgIQ.org. This work is openly licensed via CC 4.0 BY SA |  </a:t>
            </a: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V0.3 | 2025-06-25</a:t>
            </a:r>
          </a:p>
        </p:txBody>
      </p:sp>
      <p:sp>
        <p:nvSpPr>
          <p:cNvPr id="7" name="TxtPlaceholderAuthorName">
            <a:extLst>
              <a:ext uri="{FF2B5EF4-FFF2-40B4-BE49-F238E27FC236}">
                <a16:creationId xmlns:a16="http://schemas.microsoft.com/office/drawing/2014/main" id="{04926D2A-BCCF-4C9B-851E-9506324EAACD}"/>
              </a:ext>
            </a:extLst>
          </p:cNvPr>
          <p:cNvSpPr txBox="1">
            <a:spLocks/>
          </p:cNvSpPr>
          <p:nvPr userDrawn="1"/>
        </p:nvSpPr>
        <p:spPr>
          <a:xfrm>
            <a:off x="654000" y="3960000"/>
            <a:ext cx="10872000" cy="25200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B70032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334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62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990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1447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1905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362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2819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Author: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Dan@OrgIQ.org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OrgIQ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9999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xtPlaceholderInformation">
            <a:hlinkClick r:id="rId3"/>
            <a:extLst>
              <a:ext uri="{FF2B5EF4-FFF2-40B4-BE49-F238E27FC236}">
                <a16:creationId xmlns:a16="http://schemas.microsoft.com/office/drawing/2014/main" id="{7A425888-5EB7-4609-B88D-566A484C7669}"/>
              </a:ext>
            </a:extLst>
          </p:cNvPr>
          <p:cNvSpPr txBox="1">
            <a:spLocks/>
          </p:cNvSpPr>
          <p:nvPr userDrawn="1"/>
        </p:nvSpPr>
        <p:spPr>
          <a:xfrm>
            <a:off x="666000" y="1260000"/>
            <a:ext cx="9360000" cy="14400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B70032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334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62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990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1447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1905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362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2819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more information about OrgIQ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our solutions please visit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F99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OrgIQ.org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99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E75AB5-DC50-4FB4-BC08-9A008DF653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393" y="6519664"/>
            <a:ext cx="886247" cy="3100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F0EC96E-6C95-4E94-ABC1-55581D8A19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74" y="312018"/>
            <a:ext cx="3617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xtPlaceholderConfidentialityLongText" hidden="1">
            <a:extLst>
              <a:ext uri="{FF2B5EF4-FFF2-40B4-BE49-F238E27FC236}">
                <a16:creationId xmlns:a16="http://schemas.microsoft.com/office/drawing/2014/main" id="{E996C57A-3919-4E4E-ACE2-1A0F82F2F1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4000" y="6480000"/>
            <a:ext cx="10848000" cy="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2000" tIns="0" rIns="0" bIns="0" anchor="ctr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635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92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49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6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 2021. Vector Informatik GmbH.  | Confidential. | V0.1 | 2021-07-06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65C5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TxtPlaceholderConfidentialityText" hidden="1">
            <a:extLst>
              <a:ext uri="{FF2B5EF4-FFF2-40B4-BE49-F238E27FC236}">
                <a16:creationId xmlns:a16="http://schemas.microsoft.com/office/drawing/2014/main" id="{8809AAD5-02A8-42A3-B573-19AE24FA7F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768" y="6479268"/>
            <a:ext cx="432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4000" tIns="0" rIns="0" bIns="0" anchor="b" anchorCtr="0">
            <a:no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254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08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254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900113" indent="-13811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3573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145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2717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28913" indent="-138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Confidential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65C5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xtPlaceholderDateVersion">
            <a:extLst>
              <a:ext uri="{FF2B5EF4-FFF2-40B4-BE49-F238E27FC236}">
                <a16:creationId xmlns:a16="http://schemas.microsoft.com/office/drawing/2014/main" id="{73A84C47-9AC1-400D-9016-3620471BF81F}"/>
              </a:ext>
            </a:extLst>
          </p:cNvPr>
          <p:cNvSpPr txBox="1"/>
          <p:nvPr userDrawn="1"/>
        </p:nvSpPr>
        <p:spPr>
          <a:xfrm>
            <a:off x="3708000" y="6480000"/>
            <a:ext cx="7992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 anchorCtr="0">
            <a:noAutofit/>
          </a:bodyPr>
          <a:lstStyle>
            <a:defPPr lvl="0">
              <a:defRPr lang="de-DE"/>
            </a:defPPr>
            <a:lvl1pPr algn="r">
              <a:spcBef>
                <a:spcPct val="20000"/>
              </a:spcBef>
              <a:defRPr sz="800">
                <a:solidFill>
                  <a:srgbClr val="565C5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65C5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V0.3 | 2025-06-25</a:t>
            </a:r>
          </a:p>
        </p:txBody>
      </p:sp>
      <p:sp>
        <p:nvSpPr>
          <p:cNvPr id="7" name="ImgPlaceholderImage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59999"/>
            <a:ext cx="12193200" cy="4608989"/>
          </a:xfrm>
        </p:spPr>
        <p:txBody>
          <a:bodyPr lIns="756000"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graphic</a:t>
            </a:r>
            <a:endParaRPr lang="de-DE" dirty="0"/>
          </a:p>
        </p:txBody>
      </p:sp>
      <p:sp>
        <p:nvSpPr>
          <p:cNvPr id="2" name="TxtPlaceholderTitle"/>
          <p:cNvSpPr>
            <a:spLocks noGrp="1"/>
          </p:cNvSpPr>
          <p:nvPr>
            <p:ph type="title" hasCustomPrompt="1"/>
          </p:nvPr>
        </p:nvSpPr>
        <p:spPr>
          <a:xfrm>
            <a:off x="503999" y="5403679"/>
            <a:ext cx="11183175" cy="722742"/>
          </a:xfrm>
          <a:solidFill>
            <a:schemeClr val="accent2"/>
          </a:solidFill>
        </p:spPr>
        <p:txBody>
          <a:bodyPr wrap="square" lIns="252000" tIns="216000" rIns="792000" bIns="198000" anchor="b" anchorCtr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AC85FD8-2D04-4910-92A1-CAC1394ED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" y="207988"/>
            <a:ext cx="2109824" cy="8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8">
          <p15:clr>
            <a:srgbClr val="B70035"/>
          </p15:clr>
        </p15:guide>
        <p15:guide id="2" orient="horz" pos="793" userDrawn="1">
          <p15:clr>
            <a:srgbClr val="B70035"/>
          </p15:clr>
        </p15:guide>
        <p15:guide id="3" pos="7362">
          <p15:clr>
            <a:srgbClr val="B70035"/>
          </p15:clr>
        </p15:guide>
        <p15:guide id="4" orient="horz" pos="3860" userDrawn="1">
          <p15:clr>
            <a:srgbClr val="B70035"/>
          </p15:clr>
        </p15:guide>
        <p15:guide id="7" orient="horz" pos="3698" userDrawn="1">
          <p15:clr>
            <a:srgbClr val="B1B6BA"/>
          </p15:clr>
        </p15:guide>
        <p15:guide id="8" pos="474">
          <p15:clr>
            <a:srgbClr val="B1B6BA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rgI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de-DE" dirty="0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1F9999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 dirty="0"/>
              <a:t>Slide Headline (20pt)</a:t>
            </a:r>
            <a:endParaRPr lang="de-DE" dirty="0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6000" y="252000"/>
            <a:ext cx="8946000" cy="28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Headline / Presentation Title (16pt, 47% gray)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00" userDrawn="1">
          <p15:clr>
            <a:srgbClr val="B1B6BA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Background">
            <a:extLst>
              <a:ext uri="{FF2B5EF4-FFF2-40B4-BE49-F238E27FC236}">
                <a16:creationId xmlns:a16="http://schemas.microsoft.com/office/drawing/2014/main" id="{B1894F6C-130C-41E3-847B-EF27B92CB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1"/>
            <a:ext cx="12192000" cy="6858000"/>
          </a:xfrm>
          <a:prstGeom prst="rect">
            <a:avLst/>
          </a:prstGeom>
        </p:spPr>
      </p:pic>
      <p:sp>
        <p:nvSpPr>
          <p:cNvPr id="6" name="ImgWhiteTransparent">
            <a:extLst>
              <a:ext uri="{FF2B5EF4-FFF2-40B4-BE49-F238E27FC236}">
                <a16:creationId xmlns:a16="http://schemas.microsoft.com/office/drawing/2014/main" id="{FA9E348F-4404-41DB-8416-3CCF29CFC3A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de-DE" dirty="0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1F9999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 dirty="0"/>
              <a:t>Slide Headline (20pt)</a:t>
            </a:r>
            <a:endParaRPr lang="de-DE" dirty="0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 Headline / Presentation Title (16pt, 47% gray)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8DE0FC-CE59-470C-ADE0-31DBF0656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30" y="198000"/>
            <a:ext cx="154264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1F9999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 dirty="0"/>
              <a:t>Slide Headline (20pt)</a:t>
            </a:r>
            <a:endParaRPr lang="de-DE" dirty="0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 Headline / Presentation Title (16pt, 47% gray)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77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PlaceholderTextRight">
            <a:extLst>
              <a:ext uri="{FF2B5EF4-FFF2-40B4-BE49-F238E27FC236}">
                <a16:creationId xmlns:a16="http://schemas.microsoft.com/office/drawing/2014/main" id="{AB459849-D8B7-4780-809C-95EE9FC9A3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de-DE" dirty="0"/>
          </a:p>
        </p:txBody>
      </p:sp>
      <p:sp>
        <p:nvSpPr>
          <p:cNvPr id="11" name="TxtPlaceholderTextLef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5292000" cy="52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de-DE" dirty="0"/>
          </a:p>
        </p:txBody>
      </p:sp>
      <p:sp>
        <p:nvSpPr>
          <p:cNvPr id="9" name="TxtPlaceholderSlide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666000" y="630000"/>
            <a:ext cx="8946000" cy="324000"/>
          </a:xfrm>
        </p:spPr>
        <p:txBody>
          <a:bodyPr wrap="none" anchor="b" anchorCtr="0"/>
          <a:lstStyle>
            <a:lvl1pPr>
              <a:buNone/>
              <a:defRPr sz="2000">
                <a:solidFill>
                  <a:srgbClr val="1F9999"/>
                </a:solidFill>
                <a:latin typeface="+mj-lt"/>
              </a:defRPr>
            </a:lvl1pPr>
            <a:lvl2pPr>
              <a:defRPr>
                <a:solidFill>
                  <a:srgbClr val="B70032"/>
                </a:solidFill>
              </a:defRPr>
            </a:lvl2pPr>
            <a:lvl3pPr>
              <a:defRPr>
                <a:solidFill>
                  <a:srgbClr val="B70032"/>
                </a:solidFill>
              </a:defRPr>
            </a:lvl3pPr>
            <a:lvl4pPr>
              <a:defRPr>
                <a:solidFill>
                  <a:srgbClr val="B70032"/>
                </a:solidFill>
              </a:defRPr>
            </a:lvl4pPr>
            <a:lvl5pPr>
              <a:defRPr>
                <a:solidFill>
                  <a:srgbClr val="B70032"/>
                </a:solidFill>
              </a:defRPr>
            </a:lvl5pPr>
          </a:lstStyle>
          <a:p>
            <a:pPr lvl="0"/>
            <a:r>
              <a:rPr lang="en-US" dirty="0"/>
              <a:t>Slide Headline (20pt)</a:t>
            </a:r>
            <a:endParaRPr lang="de-DE" dirty="0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 Headline / Presentation Title (16pt, 47% gray)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8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1">
          <p15:clr>
            <a:srgbClr val="B70035"/>
          </p15:clr>
        </p15:guide>
        <p15:guide id="2" pos="414">
          <p15:clr>
            <a:srgbClr val="B70035"/>
          </p15:clr>
        </p15:guide>
        <p15:guide id="3" orient="horz" pos="4088">
          <p15:clr>
            <a:srgbClr val="B70035"/>
          </p15:clr>
        </p15:guide>
        <p15:guide id="4" pos="7273">
          <p15:clr>
            <a:srgbClr val="B70035"/>
          </p15:clr>
        </p15:guide>
        <p15:guide id="5" orient="horz" pos="570">
          <p15:clr>
            <a:srgbClr val="B1B6BA"/>
          </p15:clr>
        </p15:guide>
        <p15:guide id="6" orient="horz" pos="315">
          <p15:clr>
            <a:srgbClr val="B1B6BA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rgI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5344023-B8D4-4CAC-9855-A967D5009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mgWhiteTransparent">
            <a:extLst>
              <a:ext uri="{FF2B5EF4-FFF2-40B4-BE49-F238E27FC236}">
                <a16:creationId xmlns:a16="http://schemas.microsoft.com/office/drawing/2014/main" id="{5B080316-2389-43C8-A7FA-8BE71EBA1A7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ImgWhiteTransparentStripe">
            <a:extLst>
              <a:ext uri="{FF2B5EF4-FFF2-40B4-BE49-F238E27FC236}">
                <a16:creationId xmlns:a16="http://schemas.microsoft.com/office/drawing/2014/main" id="{0A6D976C-36F7-449E-BBA6-CFE223F4C50B}"/>
              </a:ext>
            </a:extLst>
          </p:cNvPr>
          <p:cNvSpPr/>
          <p:nvPr userDrawn="1"/>
        </p:nvSpPr>
        <p:spPr bwMode="auto">
          <a:xfrm>
            <a:off x="0" y="6480000"/>
            <a:ext cx="12192000" cy="37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xtPlaceholderAuthorName">
            <a:extLst>
              <a:ext uri="{FF2B5EF4-FFF2-40B4-BE49-F238E27FC236}">
                <a16:creationId xmlns:a16="http://schemas.microsoft.com/office/drawing/2014/main" id="{04926D2A-BCCF-4C9B-851E-9506324EAACD}"/>
              </a:ext>
            </a:extLst>
          </p:cNvPr>
          <p:cNvSpPr txBox="1">
            <a:spLocks/>
          </p:cNvSpPr>
          <p:nvPr userDrawn="1"/>
        </p:nvSpPr>
        <p:spPr>
          <a:xfrm>
            <a:off x="654000" y="3960000"/>
            <a:ext cx="10872000" cy="25200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B70032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334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62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990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1447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1905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362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2819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Author: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Danilo Assmann // Dan@OrgIQ.org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OrgIQ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9999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xtPlaceholderInformation">
            <a:hlinkClick r:id="rId3"/>
            <a:extLst>
              <a:ext uri="{FF2B5EF4-FFF2-40B4-BE49-F238E27FC236}">
                <a16:creationId xmlns:a16="http://schemas.microsoft.com/office/drawing/2014/main" id="{7A425888-5EB7-4609-B88D-566A484C7669}"/>
              </a:ext>
            </a:extLst>
          </p:cNvPr>
          <p:cNvSpPr txBox="1">
            <a:spLocks/>
          </p:cNvSpPr>
          <p:nvPr userDrawn="1"/>
        </p:nvSpPr>
        <p:spPr>
          <a:xfrm>
            <a:off x="666000" y="1260000"/>
            <a:ext cx="9360000" cy="1440000"/>
          </a:xfrm>
          <a:prstGeom prst="rect">
            <a:avLst/>
          </a:prstGeom>
          <a:noFill/>
        </p:spPr>
        <p:txBody>
          <a:bodyPr wrap="square" lIns="0" tIns="0" rIns="0" bIns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B70032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533400" indent="-2667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Wingdings 3" pitchFamily="18" charset="2"/>
              <a:buChar char="u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762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990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1447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6pPr>
            <a:lvl7pPr marL="1905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7pPr>
            <a:lvl8pPr marL="2362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8pPr>
            <a:lvl9pPr marL="2819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B70032"/>
              </a:buClr>
              <a:buSzPct val="75000"/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more information about OrgIQ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our solutions please visit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F99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F99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OrgIQ.org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99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E75AB5-DC50-4FB4-BC08-9A008DF653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393" y="6519664"/>
            <a:ext cx="886247" cy="3100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5B63CFD-5210-4BFA-AA02-15594A77BA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20" y="269737"/>
            <a:ext cx="4456765" cy="18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gI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Background">
            <a:extLst>
              <a:ext uri="{FF2B5EF4-FFF2-40B4-BE49-F238E27FC236}">
                <a16:creationId xmlns:a16="http://schemas.microsoft.com/office/drawing/2014/main" id="{EBA3B884-220A-4049-89F9-55FDA6C79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  <p:sp>
        <p:nvSpPr>
          <p:cNvPr id="6" name="ImgWhiteTransparent">
            <a:extLst>
              <a:ext uri="{FF2B5EF4-FFF2-40B4-BE49-F238E27FC236}">
                <a16:creationId xmlns:a16="http://schemas.microsoft.com/office/drawing/2014/main" id="{FA9E348F-4404-41DB-8416-3CCF29CFC3A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xtPlaceholderContent"/>
          <p:cNvSpPr>
            <a:spLocks noGrp="1"/>
          </p:cNvSpPr>
          <p:nvPr>
            <p:ph sz="quarter" idx="13" hasCustomPrompt="1"/>
          </p:nvPr>
        </p:nvSpPr>
        <p:spPr>
          <a:xfrm>
            <a:off x="666000" y="1260000"/>
            <a:ext cx="10872000" cy="52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1</a:t>
            </a:r>
          </a:p>
          <a:p>
            <a:pPr lvl="2"/>
            <a:r>
              <a:rPr lang="en-US" dirty="0"/>
              <a:t>level 2</a:t>
            </a:r>
          </a:p>
          <a:p>
            <a:pPr lvl="3"/>
            <a:r>
              <a:rPr lang="en-US" dirty="0"/>
              <a:t>level 3</a:t>
            </a:r>
          </a:p>
          <a:p>
            <a:pPr lvl="4"/>
            <a:r>
              <a:rPr lang="en-US" dirty="0"/>
              <a:t>level 4</a:t>
            </a:r>
          </a:p>
          <a:p>
            <a:pPr lvl="5"/>
            <a:r>
              <a:rPr lang="en-US" dirty="0"/>
              <a:t>level 5</a:t>
            </a:r>
          </a:p>
          <a:p>
            <a:pPr lvl="6"/>
            <a:r>
              <a:rPr lang="en-US" dirty="0"/>
              <a:t>level 6</a:t>
            </a:r>
          </a:p>
          <a:p>
            <a:pPr lvl="7"/>
            <a:r>
              <a:rPr lang="en-US" dirty="0"/>
              <a:t>level 7</a:t>
            </a:r>
          </a:p>
          <a:p>
            <a:pPr lvl="8"/>
            <a:r>
              <a:rPr lang="en-US" dirty="0"/>
              <a:t>level 8</a:t>
            </a:r>
            <a:endParaRPr lang="de-DE" dirty="0"/>
          </a:p>
        </p:txBody>
      </p:sp>
      <p:sp>
        <p:nvSpPr>
          <p:cNvPr id="2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6000" y="630000"/>
            <a:ext cx="8946000" cy="324000"/>
          </a:xfrm>
        </p:spPr>
        <p:txBody>
          <a:bodyPr vert="horz" wrap="none" lIns="0" tIns="0" rIns="0" bIns="0" rtlCol="0" anchor="b" anchorCtr="0">
            <a:noAutofit/>
          </a:bodyPr>
          <a:lstStyle>
            <a:lvl1pPr>
              <a:defRPr lang="de-DE" sz="20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800"/>
              </a:spcBef>
              <a:buClr>
                <a:srgbClr val="B70032"/>
              </a:buClr>
              <a:buSzPct val="25000"/>
              <a:buFont typeface="Arial" panose="020B0604020202020204" pitchFamily="34" charset="0"/>
            </a:pPr>
            <a:r>
              <a:rPr lang="en-US" dirty="0"/>
              <a:t>Slide Headline (20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C838C9-26A3-42D1-ABD7-A1C9BA7BE9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74" y="197729"/>
            <a:ext cx="1873011" cy="7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99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xtPageNumber">
            <a:extLst>
              <a:ext uri="{FF2B5EF4-FFF2-40B4-BE49-F238E27FC236}">
                <a16:creationId xmlns:a16="http://schemas.microsoft.com/office/drawing/2014/main" id="{449BEC1A-764D-41BE-A802-C30D12F31537}"/>
              </a:ext>
            </a:extLst>
          </p:cNvPr>
          <p:cNvSpPr/>
          <p:nvPr userDrawn="1"/>
        </p:nvSpPr>
        <p:spPr>
          <a:xfrm>
            <a:off x="0" y="6480000"/>
            <a:ext cx="666000" cy="37800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0032"/>
              </a:buClr>
              <a:buSzPct val="75000"/>
              <a:buFontTx/>
              <a:buNone/>
              <a:tabLst/>
              <a:defRPr/>
            </a:pPr>
            <a:fld id="{49132F5C-3636-4BE8-A7E0-0F609A3B780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 panose="020B0604030504040204" pitchFamily="34" charset="0"/>
              </a:rPr>
              <a:t>‹Nr.›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 panose="020B0604030504040204" pitchFamily="34" charset="0"/>
            </a:endParaRPr>
          </a:p>
        </p:txBody>
      </p:sp>
      <p:sp>
        <p:nvSpPr>
          <p:cNvPr id="10" name="animationMarker" hidden="1">
            <a:extLst>
              <a:ext uri="{FF2B5EF4-FFF2-40B4-BE49-F238E27FC236}">
                <a16:creationId xmlns:a16="http://schemas.microsoft.com/office/drawing/2014/main" id="{4A9D8373-5E56-44E9-A91C-D331FDD64803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11681601" y="6618000"/>
            <a:ext cx="144000" cy="108000"/>
          </a:xfrm>
          <a:prstGeom prst="triangle">
            <a:avLst/>
          </a:prstGeom>
          <a:solidFill>
            <a:srgbClr val="909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286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TxtPlaceholderContent">
            <a:extLst>
              <a:ext uri="{FF2B5EF4-FFF2-40B4-BE49-F238E27FC236}">
                <a16:creationId xmlns:a16="http://schemas.microsoft.com/office/drawing/2014/main" id="{187DBE62-BB76-47C1-9C50-F165FE70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260000"/>
            <a:ext cx="10872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sz="1400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2" name="TxtPlaceholderChapterTitle">
            <a:extLst>
              <a:ext uri="{FF2B5EF4-FFF2-40B4-BE49-F238E27FC236}">
                <a16:creationId xmlns:a16="http://schemas.microsoft.com/office/drawing/2014/main" id="{8B0CB0FB-2461-46AB-9469-E4F90456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52000"/>
            <a:ext cx="8946000" cy="288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 dirty="0"/>
              <a:t>Chapter Headline / Presentation Title (16pt, 47% Gray)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B1F572A-43DF-4360-92EB-6E422586C1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74" y="197729"/>
            <a:ext cx="1873011" cy="7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3" r:id="rId2"/>
    <p:sldLayoutId id="2147484745" r:id="rId3"/>
    <p:sldLayoutId id="2147484747" r:id="rId4"/>
    <p:sldLayoutId id="2147484749" r:id="rId5"/>
    <p:sldLayoutId id="2147484750" r:id="rId6"/>
    <p:sldLayoutId id="2147484755" r:id="rId7"/>
    <p:sldLayoutId id="2147484757" r:id="rId8"/>
    <p:sldLayoutId id="2147484787" r:id="rId9"/>
    <p:sldLayoutId id="2147484788" r:id="rId10"/>
    <p:sldLayoutId id="2147484790" r:id="rId11"/>
    <p:sldLayoutId id="2147484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rgbClr val="B1B6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Clr>
          <a:srgbClr val="B70032"/>
        </a:buClr>
        <a:buSzPct val="25000"/>
        <a:buFont typeface="Calibri" panose="020F050202020403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800"/>
        </a:spcBef>
        <a:buClr>
          <a:srgbClr val="1F9999"/>
        </a:buClr>
        <a:buSzPct val="75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400"/>
        </a:spcBef>
        <a:buClr>
          <a:srgbClr val="1F9999"/>
        </a:buClr>
        <a:buSzPct val="75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1F9999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1F9999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16000" algn="l" defTabSz="914400" rtl="0" eaLnBrk="1" latinLnBrk="0" hangingPunct="1">
        <a:lnSpc>
          <a:spcPct val="100000"/>
        </a:lnSpc>
        <a:spcBef>
          <a:spcPts val="200"/>
        </a:spcBef>
        <a:buClr>
          <a:srgbClr val="1F9999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68000" indent="-216000" algn="l" defTabSz="914400" rtl="0" eaLnBrk="1" latinLnBrk="0" hangingPunct="1">
        <a:lnSpc>
          <a:spcPct val="100000"/>
        </a:lnSpc>
        <a:spcBef>
          <a:spcPts val="200"/>
        </a:spcBef>
        <a:buClr>
          <a:schemeClr val="accent2"/>
        </a:buClr>
        <a:buSzPct val="75000"/>
        <a:buFont typeface="Verdana" panose="020B060403050404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216000" algn="l" defTabSz="914400" rtl="0" eaLnBrk="1" latinLnBrk="0" hangingPunct="1">
        <a:lnSpc>
          <a:spcPct val="100000"/>
        </a:lnSpc>
        <a:spcBef>
          <a:spcPts val="200"/>
        </a:spcBef>
        <a:buClr>
          <a:schemeClr val="accent2"/>
        </a:buClr>
        <a:buSzPct val="75000"/>
        <a:buFont typeface="Verdan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00000" indent="-216000" algn="l" defTabSz="914400" rtl="0" eaLnBrk="1" latinLnBrk="0" hangingPunct="1">
        <a:lnSpc>
          <a:spcPct val="100000"/>
        </a:lnSpc>
        <a:spcBef>
          <a:spcPts val="200"/>
        </a:spcBef>
        <a:buClr>
          <a:schemeClr val="accent2"/>
        </a:buClr>
        <a:buSzPct val="75000"/>
        <a:buFont typeface="Verdana" panose="020B0604030504040204" pitchFamily="34" charset="0"/>
        <a:buChar char="&gt;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rgiq.org/wp-content/uploads/2025/06/OrgIQ_AssessmentModelOnlyTables_v06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orgiq.org/wp-content/uploads/2024/09/OrgIQ_AssessmentModel_v05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5">
            <a:extLst>
              <a:ext uri="{FF2B5EF4-FFF2-40B4-BE49-F238E27FC236}">
                <a16:creationId xmlns:a16="http://schemas.microsoft.com/office/drawing/2014/main" id="{80987A63-B555-4128-8FFD-EC9F84A6D2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CC832AF-E15A-4EB5-A519-7EDB28F9C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Systematic Approach For Psychological Safety in Healthy And Human-Centered Environments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D1D2F7-BD03-4C17-B4BC-F073360629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/>
              <a:t>SPICE 4 Collaboration Capability @ VDA SYS 2025</a:t>
            </a:r>
            <a:endParaRPr lang="en-US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39068377-8AB3-4640-8EF4-437F8DED8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04" y="486657"/>
            <a:ext cx="2520280" cy="4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3D5A62-533C-4B0C-97AB-685F92089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Gecko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879B0F9-3263-46F0-A9C4-E819F12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3F043CD-FE54-4A73-8133-F6531BDF393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639616" y="58941"/>
            <a:ext cx="7076926" cy="6725125"/>
          </a:xfrm>
        </p:spPr>
      </p:pic>
    </p:spTree>
    <p:extLst>
      <p:ext uri="{BB962C8B-B14F-4D97-AF65-F5344CB8AC3E}">
        <p14:creationId xmlns:p14="http://schemas.microsoft.com/office/powerpoint/2010/main" val="179549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ay Gary Vee Called.. – CMV SOCIALMEDIA INC.">
            <a:extLst>
              <a:ext uri="{FF2B5EF4-FFF2-40B4-BE49-F238E27FC236}">
                <a16:creationId xmlns:a16="http://schemas.microsoft.com/office/drawing/2014/main" id="{A7448200-59FE-4B12-BD86-B54C813C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1E1223-A067-412F-9E8B-E6764314844A}"/>
              </a:ext>
            </a:extLst>
          </p:cNvPr>
          <p:cNvSpPr txBox="1"/>
          <p:nvPr/>
        </p:nvSpPr>
        <p:spPr>
          <a:xfrm>
            <a:off x="7248128" y="1340768"/>
            <a:ext cx="4608512" cy="4032448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lIns="360000" tIns="0" rIns="360000" bIns="0" rtlCol="0" anchor="ctr">
            <a:noAutofit/>
          </a:bodyPr>
          <a:lstStyle/>
          <a:p>
            <a:pPr algn="ctr"/>
            <a:r>
              <a:rPr lang="en-US" sz="2800" dirty="0"/>
              <a:t>We are at the </a:t>
            </a:r>
            <a:r>
              <a:rPr lang="en-US" sz="2800" b="1" dirty="0">
                <a:solidFill>
                  <a:schemeClr val="accent2"/>
                </a:solidFill>
              </a:rPr>
              <a:t>dawn</a:t>
            </a:r>
            <a:r>
              <a:rPr lang="en-US" sz="2800" dirty="0"/>
              <a:t> of the </a:t>
            </a:r>
            <a:r>
              <a:rPr lang="en-US" sz="2800" b="1" dirty="0">
                <a:solidFill>
                  <a:schemeClr val="accent2"/>
                </a:solidFill>
              </a:rPr>
              <a:t>era</a:t>
            </a:r>
            <a:r>
              <a:rPr lang="en-US" sz="2800" dirty="0"/>
              <a:t> of </a:t>
            </a:r>
            <a:r>
              <a:rPr lang="en-US" sz="2800" b="1" dirty="0">
                <a:solidFill>
                  <a:schemeClr val="accent2"/>
                </a:solidFill>
              </a:rPr>
              <a:t>emotional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intelligence</a:t>
            </a:r>
            <a:r>
              <a:rPr lang="en-US" sz="2800" dirty="0"/>
              <a:t>.</a:t>
            </a:r>
          </a:p>
          <a:p>
            <a:pPr algn="ctr"/>
            <a:r>
              <a:rPr lang="en-US" sz="2000" dirty="0"/>
              <a:t>(Gary Vee, 2015)</a:t>
            </a:r>
          </a:p>
        </p:txBody>
      </p:sp>
    </p:spTree>
    <p:extLst>
      <p:ext uri="{BB962C8B-B14F-4D97-AF65-F5344CB8AC3E}">
        <p14:creationId xmlns:p14="http://schemas.microsoft.com/office/powerpoint/2010/main" val="20682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84580F2-0722-4176-9C94-0E1F94EA79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51243" y="1260475"/>
            <a:ext cx="7502213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FE7036-ACC0-4CF6-B2E7-000B3E0BE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Consequence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C53C7C-0F3E-4B0B-A020-2C214544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405645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E75CAC4-A360-4658-8F25-B8F3727039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39113" y="1260475"/>
            <a:ext cx="9126474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3D7F71-A94A-4926-96E3-FDCAE56F26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C13BF5-4704-48D0-9066-6D60A958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289589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9B5E40-C427-4C80-B278-40CF2EF22D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4032" y="1260000"/>
            <a:ext cx="5153968" cy="5220000"/>
          </a:xfrm>
        </p:spPr>
        <p:txBody>
          <a:bodyPr/>
          <a:lstStyle/>
          <a:p>
            <a:pPr lvl="1"/>
            <a:r>
              <a:rPr lang="en-US" dirty="0"/>
              <a:t>So we need to understand</a:t>
            </a:r>
          </a:p>
          <a:p>
            <a:pPr lvl="2"/>
            <a:r>
              <a:rPr lang="en-US" dirty="0"/>
              <a:t>Neurology, Psychology, Sociology, Cybernetics, </a:t>
            </a:r>
            <a:r>
              <a:rPr lang="en-US" dirty="0" err="1"/>
              <a:t>Synergetics</a:t>
            </a:r>
            <a:r>
              <a:rPr lang="en-US" dirty="0"/>
              <a:t> and Systems Theory</a:t>
            </a:r>
          </a:p>
          <a:p>
            <a:pPr lvl="2"/>
            <a:r>
              <a:rPr lang="en-US" dirty="0"/>
              <a:t>(in short: NPSCSST)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391AF1-2564-41B0-AA36-0A1C1D46FB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Understand </a:t>
            </a:r>
            <a:r>
              <a:rPr lang="en-US" b="1" dirty="0"/>
              <a:t>Humans</a:t>
            </a:r>
            <a:r>
              <a:rPr lang="en-US" dirty="0"/>
              <a:t>, and Design for Their </a:t>
            </a:r>
            <a:r>
              <a:rPr lang="en-US" b="1" dirty="0"/>
              <a:t>Needs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E42457-3D60-46AC-B3EB-1CBE4691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D8EB56-300B-4478-B0C5-F7643571CA7E}"/>
              </a:ext>
            </a:extLst>
          </p:cNvPr>
          <p:cNvSpPr txBox="1"/>
          <p:nvPr/>
        </p:nvSpPr>
        <p:spPr>
          <a:xfrm>
            <a:off x="684864" y="1502432"/>
            <a:ext cx="5040560" cy="4617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4572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Organizations are social systems.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They need</a:t>
            </a: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a human architecture.</a:t>
            </a:r>
          </a:p>
        </p:txBody>
      </p:sp>
    </p:spTree>
    <p:extLst>
      <p:ext uri="{BB962C8B-B14F-4D97-AF65-F5344CB8AC3E}">
        <p14:creationId xmlns:p14="http://schemas.microsoft.com/office/powerpoint/2010/main" val="205567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3F49A28-4F8D-4437-8B2C-C095CB5FA1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50" y="1260475"/>
            <a:ext cx="6959600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E8452A-C658-41D4-A7CF-C163DEA388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91C3EB-1864-415C-A20D-5777E86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31E33AB-8B30-45EC-8F6F-F91FC05CA4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66750" y="1435629"/>
            <a:ext cx="10871200" cy="486939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EDCE73-21D4-45B9-85C6-62941FAB29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BEC51F-6E19-4660-AF81-EF0F7F24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9740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127D9B1-08CB-4FDB-AF68-B070F54499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/>
              <a:t>Just the Tables (quick lookup)</a:t>
            </a:r>
          </a:p>
          <a:p>
            <a:pPr lvl="2"/>
            <a:r>
              <a:rPr lang="en-US" dirty="0">
                <a:hlinkClick r:id="rId3"/>
              </a:rPr>
              <a:t>https://orgiq.org/wp-content/uploads/2025/06/OrgIQ_AssessmentModelOnlyTables_v06.pdf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9247807-0949-46DE-8DFF-EDD7691117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The Full Assessment Modell</a:t>
            </a:r>
          </a:p>
          <a:p>
            <a:pPr lvl="2"/>
            <a:r>
              <a:rPr lang="en-US" dirty="0">
                <a:hlinkClick r:id="rId4"/>
              </a:rPr>
              <a:t>https://orgiq.org/wp-content/uploads/2024/09/OrgIQ_AssessmentModel_v05.pdf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82369AE-DA96-4E0D-92D5-8D3A67D66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Material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EF51589-FACF-46C7-8218-A68F3758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48439D-A132-45AD-AFB4-08CE693C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490771"/>
            <a:ext cx="3140968" cy="314096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9FE41F-0016-4499-96D7-A08A0FC17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420888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3897F6-CAAB-461D-B3D7-F0F50FEB1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000" y="1260000"/>
            <a:ext cx="7374216" cy="5220000"/>
          </a:xfrm>
        </p:spPr>
        <p:txBody>
          <a:bodyPr/>
          <a:lstStyle/>
          <a:p>
            <a:pPr lvl="1"/>
            <a:r>
              <a:rPr lang="en-US" dirty="0">
                <a:effectLst/>
              </a:rPr>
              <a:t>What would the perfectly </a:t>
            </a:r>
            <a:r>
              <a:rPr lang="en-US" b="1" dirty="0">
                <a:solidFill>
                  <a:schemeClr val="accent2"/>
                </a:solidFill>
                <a:effectLst/>
              </a:rPr>
              <a:t>collaborative </a:t>
            </a:r>
            <a:r>
              <a:rPr lang="en-US" dirty="0">
                <a:effectLst/>
              </a:rPr>
              <a:t>organization look like?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Why is it “perfect”?</a:t>
            </a:r>
          </a:p>
          <a:p>
            <a:pPr lvl="2"/>
            <a:r>
              <a:rPr lang="en-US" dirty="0">
                <a:effectLst/>
              </a:rPr>
              <a:t>This should include a realistic perspective on the “messiness of being a human”</a:t>
            </a:r>
          </a:p>
          <a:p>
            <a:pPr lvl="2"/>
            <a:r>
              <a:rPr lang="en-US" i="1" dirty="0">
                <a:effectLst/>
              </a:rPr>
              <a:t>We all have experiences with </a:t>
            </a:r>
            <a:r>
              <a:rPr lang="en-US" b="1" i="1" dirty="0">
                <a:solidFill>
                  <a:schemeClr val="accent2"/>
                </a:solidFill>
                <a:effectLst/>
              </a:rPr>
              <a:t>“difficult people” </a:t>
            </a:r>
            <a:r>
              <a:rPr lang="en-US" i="1" dirty="0">
                <a:effectLst/>
              </a:rPr>
              <a:t>and situations. How could we solve this? Which situations did we see unsolvable in the past?</a:t>
            </a:r>
          </a:p>
          <a:p>
            <a:pPr lvl="1"/>
            <a:r>
              <a:rPr lang="en-US" dirty="0">
                <a:effectLst/>
              </a:rPr>
              <a:t>What are </a:t>
            </a:r>
            <a:r>
              <a:rPr lang="en-US" b="1" dirty="0">
                <a:solidFill>
                  <a:schemeClr val="accent2"/>
                </a:solidFill>
                <a:effectLst/>
              </a:rPr>
              <a:t>building blocks </a:t>
            </a:r>
            <a:r>
              <a:rPr lang="en-US" dirty="0">
                <a:effectLst/>
              </a:rPr>
              <a:t>(ingredients) of that “perfect” organization? </a:t>
            </a:r>
            <a:r>
              <a:rPr lang="en-US" i="1" dirty="0">
                <a:effectLst/>
              </a:rPr>
              <a:t>Especially: Dealing with difficult people</a:t>
            </a:r>
          </a:p>
          <a:p>
            <a:pPr lvl="1"/>
            <a:r>
              <a:rPr lang="en-US" dirty="0">
                <a:effectLst/>
              </a:rPr>
              <a:t>Which </a:t>
            </a:r>
            <a:r>
              <a:rPr lang="en-US" b="1" dirty="0">
                <a:solidFill>
                  <a:schemeClr val="accent2"/>
                </a:solidFill>
                <a:effectLst/>
              </a:rPr>
              <a:t>examples</a:t>
            </a:r>
            <a:r>
              <a:rPr lang="en-US" dirty="0">
                <a:effectLst/>
              </a:rPr>
              <a:t> do you have for these “</a:t>
            </a:r>
            <a:r>
              <a:rPr lang="en-US" b="1" dirty="0">
                <a:solidFill>
                  <a:schemeClr val="accent2"/>
                </a:solidFill>
                <a:effectLst/>
              </a:rPr>
              <a:t>patterns</a:t>
            </a:r>
            <a:r>
              <a:rPr lang="en-US" dirty="0">
                <a:effectLst/>
              </a:rPr>
              <a:t>”? </a:t>
            </a:r>
            <a:r>
              <a:rPr lang="en-US" i="1" dirty="0">
                <a:effectLst/>
              </a:rPr>
              <a:t>Once again focus on difficult people.</a:t>
            </a:r>
          </a:p>
          <a:p>
            <a:pPr lvl="1"/>
            <a:r>
              <a:rPr lang="en-US" dirty="0">
                <a:effectLst/>
              </a:rPr>
              <a:t>What </a:t>
            </a:r>
            <a:r>
              <a:rPr lang="en-US" b="1" dirty="0">
                <a:solidFill>
                  <a:schemeClr val="accent2"/>
                </a:solidFill>
                <a:effectLst/>
              </a:rPr>
              <a:t>can you do now </a:t>
            </a:r>
            <a:r>
              <a:rPr lang="en-US" dirty="0">
                <a:effectLst/>
              </a:rPr>
              <a:t>(without anyone else) to follow these examples? (your 15%)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226241-6FA5-4FE5-8EA5-78D2D2AD58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Questions: Discovery Action Dialog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3AF0A9-BC4F-4A6B-A594-E4FC7F37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Action Dialog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C6020C-6D49-4DCD-B56E-B3FA95C7D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82" y="1268760"/>
            <a:ext cx="3815226" cy="37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3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3E2C1EF-A99F-4113-9321-DA6FF75B55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Patterns and factors for Collaboration</a:t>
            </a:r>
          </a:p>
          <a:p>
            <a:pPr lvl="2"/>
            <a:r>
              <a:rPr lang="en-US" dirty="0"/>
              <a:t>and hinderance, obstacles, and blocking</a:t>
            </a:r>
          </a:p>
          <a:p>
            <a:pPr lvl="1"/>
            <a:r>
              <a:rPr lang="en-US" dirty="0"/>
              <a:t>Focus on “difficult people” and “difficult situation”: What makes difficult people difficult?</a:t>
            </a:r>
          </a:p>
          <a:p>
            <a:pPr lvl="2"/>
            <a:r>
              <a:rPr lang="en-US" dirty="0"/>
              <a:t>They make me feel negative</a:t>
            </a:r>
          </a:p>
          <a:p>
            <a:pPr lvl="2"/>
            <a:r>
              <a:rPr lang="en-US" dirty="0"/>
              <a:t>Narcistic Leaders</a:t>
            </a:r>
          </a:p>
          <a:p>
            <a:pPr lvl="2"/>
            <a:r>
              <a:rPr lang="en-US" dirty="0"/>
              <a:t>“being right”</a:t>
            </a:r>
          </a:p>
          <a:p>
            <a:pPr lvl="2"/>
            <a:r>
              <a:rPr lang="en-US" dirty="0"/>
              <a:t>Ego &amp; Blame Game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Subconscious reason for every human interaction: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“I want you to fell how I feel”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CD994B-40E1-461F-B7EF-0D01EC695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11026CB-55F5-4E6B-8B81-BCD44165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1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F75BA9-ACA5-473D-8837-5D4C62D152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000" y="1260000"/>
            <a:ext cx="10872000" cy="5220000"/>
          </a:xfrm>
        </p:spPr>
        <p:txBody>
          <a:bodyPr anchor="ctr"/>
          <a:lstStyle/>
          <a:p>
            <a:pPr algn="ctr"/>
            <a:r>
              <a:rPr lang="en-US" sz="9600" b="1" dirty="0">
                <a:solidFill>
                  <a:schemeClr val="accent2"/>
                </a:solidFill>
              </a:rPr>
              <a:t>Additive Bias</a:t>
            </a:r>
          </a:p>
          <a:p>
            <a:pPr algn="ctr"/>
            <a:endParaRPr lang="en-US" sz="6000" b="1" dirty="0">
              <a:solidFill>
                <a:schemeClr val="accent2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CA2A659-083A-4565-AE22-83AF40109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AACAF82-CC7C-4462-8EDA-59C67327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71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A267E9A-8EDB-4301-A337-9D1DF6AFE1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1" b="18448"/>
          <a:stretch/>
        </p:blipFill>
        <p:spPr>
          <a:xfrm>
            <a:off x="658114" y="1492689"/>
            <a:ext cx="10896892" cy="473531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8AF36E-AEF7-4FF2-970F-A23ED4199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98BC6E-C3A2-42FF-B83B-648509D4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E75CAC4-A360-4658-8F25-B8F3727039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39113" y="1260475"/>
            <a:ext cx="9126474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3D7F71-A94A-4926-96E3-FDCAE56F26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C13BF5-4704-48D0-9066-6D60A958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362047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27A09E9-EB43-4353-A9B5-8E7234EB6D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000" y="1260000"/>
            <a:ext cx="6078072" cy="5220000"/>
          </a:xfrm>
        </p:spPr>
        <p:txBody>
          <a:bodyPr/>
          <a:lstStyle/>
          <a:p>
            <a:pPr lvl="1"/>
            <a:r>
              <a:rPr lang="en-US" b="1" dirty="0">
                <a:solidFill>
                  <a:schemeClr val="accent2"/>
                </a:solidFill>
              </a:rPr>
              <a:t>Level 2</a:t>
            </a:r>
          </a:p>
          <a:p>
            <a:pPr lvl="2"/>
            <a:r>
              <a:rPr lang="en-US" dirty="0"/>
              <a:t>Vision of Collaborative Environment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Level 3</a:t>
            </a:r>
          </a:p>
          <a:p>
            <a:pPr lvl="2"/>
            <a:r>
              <a:rPr lang="en-US" dirty="0"/>
              <a:t>Standard Environment &amp; Deployment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Level 4</a:t>
            </a:r>
          </a:p>
          <a:p>
            <a:pPr lvl="2"/>
            <a:r>
              <a:rPr lang="en-US" dirty="0"/>
              <a:t>Quantitative Control of the Environment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Level 5</a:t>
            </a:r>
          </a:p>
          <a:p>
            <a:pPr lvl="2"/>
            <a:r>
              <a:rPr lang="en-US" dirty="0"/>
              <a:t>Environment Innovation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5AB9A5-6A6C-4A54-8ECD-CEF46990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Practice: Level 2-5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673682-4E86-430A-99BD-37F7AE0F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Levels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875DE7-CF07-442A-B1B4-83C89FA5D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01" y="1255712"/>
            <a:ext cx="4988125" cy="33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04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7659F7-71FF-4582-AC8F-3F5388FAE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000" y="1269700"/>
            <a:ext cx="10872000" cy="5220000"/>
          </a:xfrm>
        </p:spPr>
        <p:txBody>
          <a:bodyPr anchor="ctr"/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“The world is to messy, to code it down … we need AI to figure it out”</a:t>
            </a:r>
          </a:p>
          <a:p>
            <a:pPr algn="ctr"/>
            <a:endParaRPr lang="en-US" sz="2000" b="1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 organizations we shouldn’t use AI, but SI – social intelligence – because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humans naturally build neuronal networks)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122D1C-E699-47C1-89FB-364574351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From the Keynote Today …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529160-0240-470C-B3A6-F6CDEB8A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DCDDDF-F8D2-4545-9DD7-3E56EFD2B3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000" y="1260000"/>
            <a:ext cx="10872000" cy="52200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“Learning, Adapting, and Anticipating</a:t>
            </a: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for System Survival and Success.”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hinders (big) organizations to be in their intelligence?</a:t>
            </a:r>
          </a:p>
          <a:p>
            <a:pPr lvl="1"/>
            <a:r>
              <a:rPr lang="en-US" dirty="0"/>
              <a:t>If we remove all hinderance, what can we train?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8D192D-08B5-40E4-83A3-5E782AEB5D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000" y="630000"/>
            <a:ext cx="8946000" cy="324000"/>
          </a:xfrm>
        </p:spPr>
        <p:txBody>
          <a:bodyPr/>
          <a:lstStyle/>
          <a:p>
            <a:r>
              <a:rPr lang="en-US" dirty="0"/>
              <a:t>Definition of Intelligence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24E79A0-13BB-4A4E-B790-885E7DAF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F56EB04-E4F4-4894-BB22-41FEC3D62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000" y="1260000"/>
            <a:ext cx="5141968" cy="5220000"/>
          </a:xfrm>
        </p:spPr>
        <p:txBody>
          <a:bodyPr/>
          <a:lstStyle/>
          <a:p>
            <a:pPr lvl="1"/>
            <a:r>
              <a:rPr lang="en-US" sz="2000" dirty="0"/>
              <a:t>Just in the recent month</a:t>
            </a:r>
          </a:p>
          <a:p>
            <a:pPr lvl="2"/>
            <a:r>
              <a:rPr lang="en-US" sz="2000" dirty="0"/>
              <a:t>Gallup Engagement-Index 2024</a:t>
            </a:r>
          </a:p>
          <a:p>
            <a:pPr lvl="2"/>
            <a:r>
              <a:rPr lang="en-US" sz="2000" dirty="0"/>
              <a:t>Deloitte Global Human Capital Trends 2025</a:t>
            </a:r>
          </a:p>
          <a:p>
            <a:pPr lvl="2"/>
            <a:r>
              <a:rPr lang="en-US" sz="2000" dirty="0"/>
              <a:t>OECD Skills 2030-Study</a:t>
            </a:r>
          </a:p>
          <a:p>
            <a:pPr lvl="2"/>
            <a:r>
              <a:rPr lang="en-US" sz="2000" dirty="0"/>
              <a:t>World Economic Forum Future of Jobs 2025 Study</a:t>
            </a:r>
          </a:p>
          <a:p>
            <a:pPr lvl="2"/>
            <a:r>
              <a:rPr lang="en-US" sz="2000" dirty="0"/>
              <a:t>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631058-971B-4647-8841-BF7C81E68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Current Overview of Studies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0995884-68F9-48D1-A0FC-8EAE103C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588734C-AADB-446F-83B0-1CAAA1276E6D}"/>
              </a:ext>
            </a:extLst>
          </p:cNvPr>
          <p:cNvSpPr txBox="1"/>
          <p:nvPr/>
        </p:nvSpPr>
        <p:spPr>
          <a:xfrm>
            <a:off x="6168008" y="1484784"/>
            <a:ext cx="5040560" cy="4617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4572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Why are we so obsessed with building stupid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425653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2E14706-7924-4EF4-818B-F3729E28FB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432761" y="1260475"/>
            <a:ext cx="5339178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372210-2912-4013-BA86-F77C3A039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Current Situation of Blindness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84C593-62BF-46C1-BCA4-1E40A327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83427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23B98EB-24A4-4CE5-B518-2F157FA12D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432761" y="1260475"/>
            <a:ext cx="5339178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DF0FB3-F4FB-4067-8B55-F1FF4B0D0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Situation With Collaboration Capability Maturity Assessment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FFFEBB-A826-4C86-A4B7-B2B73E75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166929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BB4B0-C7EC-4159-B236-CD05F9066D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627839-C79F-4B12-8528-461350ADD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Worldview: How and What We See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3D91BF-F403-452F-A047-FA7BC424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88C01D4F-B790-4706-8E45-285A67E41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124744"/>
            <a:ext cx="3033300" cy="2965422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43A2165-B624-4393-BD01-78261099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700" y="2348880"/>
            <a:ext cx="3259642" cy="3186699"/>
          </a:xfrm>
          <a:prstGeom prst="rect">
            <a:avLst/>
          </a:prstGeom>
        </p:spPr>
      </p:pic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6FA99353-1081-4353-9548-636991DF2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973" y="3501008"/>
            <a:ext cx="3259643" cy="31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63CF782-6130-41A6-B6E0-C71EB28DA9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516140" y="1260475"/>
            <a:ext cx="5172420" cy="52197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C0506D-DC73-4E28-BAB4-DF02BD6783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Gecko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Limbi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</a:t>
            </a:r>
            <a:r>
              <a:rPr lang="en-US" b="1" dirty="0"/>
              <a:t> Neocortex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E09FA1-35D4-403F-B90A-C94038FA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the Day</a:t>
            </a:r>
          </a:p>
        </p:txBody>
      </p:sp>
    </p:spTree>
    <p:extLst>
      <p:ext uri="{BB962C8B-B14F-4D97-AF65-F5344CB8AC3E}">
        <p14:creationId xmlns:p14="http://schemas.microsoft.com/office/powerpoint/2010/main" val="683524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CONTROLLEDXXX" val="myTrue"/>
  <p:tag name="TAGGEDVERSIONCONTROLLED" val="myTrue"/>
</p:tagLst>
</file>

<file path=ppt/theme/theme1.xml><?xml version="1.0" encoding="utf-8"?>
<a:theme xmlns:a="http://schemas.openxmlformats.org/drawingml/2006/main" name="OrgIQ_Template_Widescreen">
  <a:themeElements>
    <a:clrScheme name="OrgI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9999"/>
      </a:accent1>
      <a:accent2>
        <a:srgbClr val="ED7D31"/>
      </a:accent2>
      <a:accent3>
        <a:srgbClr val="004E99"/>
      </a:accent3>
      <a:accent4>
        <a:srgbClr val="B70032"/>
      </a:accent4>
      <a:accent5>
        <a:srgbClr val="F7E017"/>
      </a:accent5>
      <a:accent6>
        <a:srgbClr val="666666"/>
      </a:accent6>
      <a:hlink>
        <a:srgbClr val="E2B007"/>
      </a:hlink>
      <a:folHlink>
        <a:srgbClr val="954F72"/>
      </a:folHlink>
    </a:clrScheme>
    <a:fontScheme name="Vecto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 name="Vector Red">
      <a:srgbClr val="B70032"/>
    </a:custClr>
    <a:custClr name="Vector Gray">
      <a:srgbClr val="565C5E"/>
    </a:custClr>
    <a:custClr name="73% Gray">
      <a:srgbClr val="848B8E"/>
    </a:custClr>
    <a:custClr name="47% Gray">
      <a:srgbClr val="B1B6BA"/>
    </a:custClr>
    <a:custClr name="22% Gray">
      <a:srgbClr val="DADEE1"/>
    </a:custClr>
    <a:custClr name="Dark Orange">
      <a:srgbClr val="EF7C00"/>
    </a:custClr>
    <a:custClr name="Light Orange">
      <a:srgbClr val="FBB900"/>
    </a:custClr>
    <a:custClr name="Light Green">
      <a:srgbClr val="92C255"/>
    </a:custClr>
    <a:custClr name="Dark Green">
      <a:srgbClr val="00A765"/>
    </a:custClr>
    <a:custClr name="Light Blue">
      <a:srgbClr val="43BFDE"/>
    </a:custClr>
    <a:custClr name="Dark Blue">
      <a:srgbClr val="028FC3"/>
    </a:custClr>
    <a:custClr name="Violet">
      <a:srgbClr val="8884C1"/>
    </a:custClr>
    <a:custClr name="CAN">
      <a:srgbClr val="848B8E"/>
    </a:custClr>
    <a:custClr name="CAN Highspeed">
      <a:srgbClr val="F0DC00"/>
    </a:custClr>
    <a:custClr name="CAN Lowspeed">
      <a:srgbClr val="F5A500"/>
    </a:custClr>
    <a:custClr name="LIN">
      <a:srgbClr val="199C64"/>
    </a:custClr>
    <a:custClr name="FlexRay">
      <a:srgbClr val="003C91"/>
    </a:custClr>
    <a:custClr name="MOST">
      <a:srgbClr val="B70032"/>
    </a:custClr>
    <a:custClr name="Ethernet and IP">
      <a:srgbClr val="7D1E7D"/>
    </a:custClr>
    <a:custClr name="pWLAN">
      <a:srgbClr val="967800"/>
    </a:custClr>
  </a:custClrLst>
  <a:extLst>
    <a:ext uri="{05A4C25C-085E-4340-85A3-A5531E510DB2}">
      <thm15:themeFamily xmlns:thm15="http://schemas.microsoft.com/office/thememl/2012/main" name="OrgIQ_TP_v05.potx" id="{ECFF1608-61DA-4B4A-B8D0-5B67E6A9CECF}" vid="{186EF72B-A196-440D-9B2F-CD3B62754239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48B8E"/>
      </a:accent1>
      <a:accent2>
        <a:srgbClr val="DADEE1"/>
      </a:accent2>
      <a:accent3>
        <a:srgbClr val="FFFFFF"/>
      </a:accent3>
      <a:accent4>
        <a:srgbClr val="000000"/>
      </a:accent4>
      <a:accent5>
        <a:srgbClr val="B1B6BA"/>
      </a:accent5>
      <a:accent6>
        <a:srgbClr val="DADEE1"/>
      </a:accent6>
      <a:hlink>
        <a:srgbClr val="B70032"/>
      </a:hlink>
      <a:folHlink>
        <a:srgbClr val="000000"/>
      </a:folHlink>
    </a:clrScheme>
    <a:fontScheme name="my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48B8E"/>
      </a:accent1>
      <a:accent2>
        <a:srgbClr val="DADEE1"/>
      </a:accent2>
      <a:accent3>
        <a:srgbClr val="FFFFFF"/>
      </a:accent3>
      <a:accent4>
        <a:srgbClr val="000000"/>
      </a:accent4>
      <a:accent5>
        <a:srgbClr val="B1B6BA"/>
      </a:accent5>
      <a:accent6>
        <a:srgbClr val="DADEE1"/>
      </a:accent6>
      <a:hlink>
        <a:srgbClr val="B70032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Standard- und SharePoint-Bibliothekseigenschaften</tns:defaultPropertyEditorNamespace>
</tns:customPropertyEdito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083b4f-463a-45c1-a06b-a2246ebe50f3">
      <Value>53</Value>
      <Value>24</Value>
      <Value>218</Value>
    </TaxCatchAll>
    <vecDocumentVersion xmlns="26083b4f-463a-45c1-a06b-a2246ebe50f3">0.1</vecDocumentVersion>
    <vecVersionDate xmlns="26083b4f-463a-45c1-a06b-a2246ebe50f3">2021-07-05T22:00:00+00:00</vecVersionDate>
    <vecStatus xmlns="26083b4f-463a-45c1-a06b-a2246ebe50f3">Draft</vecStatus>
    <vecExplicitReviewRequired xmlns="26083b4f-463a-45c1-a06b-a2246ebe50f3">false</vecExplicitReviewRequired>
    <vecApprover xmlns="26083b4f-463a-45c1-a06b-a2246ebe50f3">
      <UserInfo>
        <DisplayName/>
        <AccountId xsi:nil="true"/>
        <AccountType/>
      </UserInfo>
    </vecApprover>
    <vecFormalReviewRequired xmlns="26083b4f-463a-45c1-a06b-a2246ebe50f3">false</vecFormalReviewRequired>
    <vecFormalApprovalRequired xmlns="26083b4f-463a-45c1-a06b-a2246ebe50f3">false</vecFormalApprovalRequired>
    <vecDocumentTypeTaxHTField xmlns="26083b4f-463a-45c1-a06b-a2246ebe50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aa9d98f9-7f4a-4331-9eed-5eb8d86c5bda</TermId>
        </TermInfo>
      </Terms>
    </vecDocumentTypeTaxHTField>
    <vecReviewedBy xmlns="26083b4f-463a-45c1-a06b-a2246ebe50f3" xsi:nil="true"/>
    <vecReviewer xmlns="26083b4f-463a-45c1-a06b-a2246ebe50f3">
      <UserInfo>
        <DisplayName/>
        <AccountId xsi:nil="true"/>
        <AccountType/>
      </UserInfo>
    </vecReviewer>
    <vecApprovedBy xmlns="26083b4f-463a-45c1-a06b-a2246ebe50f3" xsi:nil="true"/>
    <vecOwner xmlns="26083b4f-463a-45c1-a06b-a2246ebe50f3">
      <UserInfo>
        <DisplayName/>
        <AccountId xsi:nil="true"/>
        <AccountType/>
      </UserInfo>
    </vecOwner>
    <vecArchivable xmlns="26083b4f-463a-45c1-a06b-a2246ebe50f3">false</vecArchivable>
    <vecExplicitApprovalRequired xmlns="26083b4f-463a-45c1-a06b-a2246ebe50f3">false</vecExplicitApprovalRequired>
    <j764f1f370634720ab7d0f30ccd65661 xmlns="26083b4f-463a-45c1-a06b-a2246ebe50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V[x]</TermName>
          <TermId xmlns="http://schemas.microsoft.com/office/infopath/2007/PartnerControls">7da5aef1-c91f-4196-a81a-a5fb2678e975</TermId>
        </TermInfo>
      </Terms>
    </j764f1f370634720ab7d0f30ccd65661>
    <j6e48de3cb91469fbab2ea7ed98b1a3d xmlns="26083b4f-463a-45c1-a06b-a2246ebe50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3c7d2204-6767-4466-a891-c72a0f4da6ea</TermId>
        </TermInfo>
      </Terms>
    </j6e48de3cb91469fbab2ea7ed98b1a3d>
    <h1cd666e4e1a4333a898a5ed841e8c00 xmlns="26083b4f-463a-45c1-a06b-a2246ebe50f3">
      <Terms xmlns="http://schemas.microsoft.com/office/infopath/2007/PartnerControls"/>
    </h1cd666e4e1a4333a898a5ed841e8c00>
    <Changecomment xmlns="ebd08080-e328-455f-b184-9dcbb1741a09">Added properties for vecDepartment and vecRegion. (Cst, 2023-08-15)</Changecomment>
    <vecTemplateVersion xmlns="ebd08080-e328-455f-b184-9dcbb1741a09" xsi:nil="true"/>
    <c606228f574a4911ab33a70d063026c0 xmlns="ebd08080-e328-455f-b184-9dcbb1741a09">
      <Terms xmlns="http://schemas.microsoft.com/office/infopath/2007/PartnerControls"/>
    </c606228f574a4911ab33a70d063026c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pproved Document" ma:contentTypeID="0x010100CDFCECA126534C40B386A5AB35102E550101010070C1BCAF99AFED4AA41837EA665AF448" ma:contentTypeVersion="14" ma:contentTypeDescription="Document managed by an owner with status, review, and release after approval" ma:contentTypeScope="" ma:versionID="032d1f658564fbf1c00d5be110d6b6a6">
  <xsd:schema xmlns:xsd="http://www.w3.org/2001/XMLSchema" xmlns:xs="http://www.w3.org/2001/XMLSchema" xmlns:p="http://schemas.microsoft.com/office/2006/metadata/properties" xmlns:ns3="26083b4f-463a-45c1-a06b-a2246ebe50f3" xmlns:ns4="ebd08080-e328-455f-b184-9dcbb1741a09" targetNamespace="http://schemas.microsoft.com/office/2006/metadata/properties" ma:root="true" ma:fieldsID="e262a8ee200398b17cf0af479d016597" ns3:_="" ns4:_="">
    <xsd:import namespace="26083b4f-463a-45c1-a06b-a2246ebe50f3"/>
    <xsd:import namespace="ebd08080-e328-455f-b184-9dcbb1741a09"/>
    <xsd:element name="properties">
      <xsd:complexType>
        <xsd:sequence>
          <xsd:element name="documentManagement">
            <xsd:complexType>
              <xsd:all>
                <xsd:element ref="ns3:vecOwner" minOccurs="0"/>
                <xsd:element ref="ns3:vecStatus" minOccurs="0"/>
                <xsd:element ref="ns3:vecDocumentVersion" minOccurs="0"/>
                <xsd:element ref="ns3:vecVersionDate" minOccurs="0"/>
                <xsd:element ref="ns3:vecExplicitReviewRequired" minOccurs="0"/>
                <xsd:element ref="ns3:vecFormalReviewRequired" minOccurs="0"/>
                <xsd:element ref="ns3:vecReviewer" minOccurs="0"/>
                <xsd:element ref="ns3:vecReviewedBy" minOccurs="0"/>
                <xsd:element ref="ns3:vecExplicitApprovalRequired" minOccurs="0"/>
                <xsd:element ref="ns3:vecFormalApprovalRequired" minOccurs="0"/>
                <xsd:element ref="ns3:vecApprover" minOccurs="0"/>
                <xsd:element ref="ns3:vecApprovedBy" minOccurs="0"/>
                <xsd:element ref="ns3:vecArchivable" minOccurs="0"/>
                <xsd:element ref="ns3:TaxCatchAllLabel" minOccurs="0"/>
                <xsd:element ref="ns3:vecDocumentTypeTaxHTField" minOccurs="0"/>
                <xsd:element ref="ns3:TaxCatchAll" minOccurs="0"/>
                <xsd:element ref="ns3:h1cd666e4e1a4333a898a5ed841e8c00" minOccurs="0"/>
                <xsd:element ref="ns3:j764f1f370634720ab7d0f30ccd65661" minOccurs="0"/>
                <xsd:element ref="ns3:j6e48de3cb91469fbab2ea7ed98b1a3d" minOccurs="0"/>
                <xsd:element ref="ns4:MediaServiceObjectDetectorVersions" minOccurs="0"/>
                <xsd:element ref="ns4:Changecomment" minOccurs="0"/>
                <xsd:element ref="ns4:vecTemplateVersion" minOccurs="0"/>
                <xsd:element ref="ns4:c606228f574a4911ab33a70d063026c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83b4f-463a-45c1-a06b-a2246ebe50f3" elementFormDefault="qualified">
    <xsd:import namespace="http://schemas.microsoft.com/office/2006/documentManagement/types"/>
    <xsd:import namespace="http://schemas.microsoft.com/office/infopath/2007/PartnerControls"/>
    <xsd:element name="vecOwner" ma:index="5" nillable="true" ma:displayName="Owner" ma:description="Responsible person for the document management" ma:SharePointGroup="0" ma:internalName="vec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ecStatus" ma:index="6" nillable="true" ma:displayName="Status" ma:default="Draft" ma:description="Functional status of the document (management)" ma:format="Dropdown" ma:internalName="vecStatus" ma:readOnly="false">
      <xsd:simpleType>
        <xsd:restriction base="dms:Choice">
          <xsd:enumeration value="Draft"/>
          <xsd:enumeration value="Completed"/>
          <xsd:enumeration value="Released"/>
        </xsd:restriction>
      </xsd:simpleType>
    </xsd:element>
    <xsd:element name="vecDocumentVersion" ma:index="7" nillable="true" ma:displayName="Document Version" ma:default="0.1" ma:description="Functional version of the document expressing the change between functional versions (not file revisions from history)" ma:internalName="vecDocumentVersion" ma:readOnly="false">
      <xsd:simpleType>
        <xsd:restriction base="dms:Text"/>
      </xsd:simpleType>
    </xsd:element>
    <xsd:element name="vecVersionDate" ma:index="8" nillable="true" ma:displayName="Version Date" ma:default="[today]" ma:description="Date of functional document version" ma:format="DateOnly" ma:internalName="vecVersionDate" ma:readOnly="false">
      <xsd:simpleType>
        <xsd:restriction base="dms:DateTime"/>
      </xsd:simpleType>
    </xsd:element>
    <xsd:element name="vecExplicitReviewRequired" ma:index="9" nillable="true" ma:displayName="Explicit Review required" ma:default="0" ma:description="Review must request explicit answers (no implicit OK by elapse of due date)" ma:internalName="vecExplicitReviewRequired" ma:readOnly="false">
      <xsd:simpleType>
        <xsd:restriction base="dms:Boolean"/>
      </xsd:simpleType>
    </xsd:element>
    <xsd:element name="vecFormalReviewRequired" ma:index="10" nillable="true" ma:displayName="Traceable Review required" ma:default="0" ma:description="Review must be conducted and documented by a SharePoint workflow" ma:internalName="vecFormalReviewRequired" ma:readOnly="false">
      <xsd:simpleType>
        <xsd:restriction base="dms:Boolean"/>
      </xsd:simpleType>
    </xsd:element>
    <xsd:element name="vecReviewer" ma:index="11" nillable="true" ma:displayName="Reviewer" ma:description="List of standard reviewers as default for review (workflow)" ma:SharePointGroup="0" ma:internalName="vecReview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ecReviewedBy" ma:index="12" nillable="true" ma:displayName="Reviewed by" ma:description="Documentation of the performed review by date and name pair (separated by space character) for every reviewer" ma:internalName="vecReviewedBy" ma:readOnly="false">
      <xsd:simpleType>
        <xsd:restriction base="dms:Note"/>
      </xsd:simpleType>
    </xsd:element>
    <xsd:element name="vecExplicitApprovalRequired" ma:index="13" nillable="true" ma:displayName="Explicit Approval required" ma:default="0" ma:description="Approval must request explicit answers (no implicit OK by elapse of due date)" ma:internalName="vecExplicitApprovalRequired" ma:readOnly="false">
      <xsd:simpleType>
        <xsd:restriction base="dms:Boolean"/>
      </xsd:simpleType>
    </xsd:element>
    <xsd:element name="vecFormalApprovalRequired" ma:index="14" nillable="true" ma:displayName="Traceable Approval required" ma:default="0" ma:description="Approval must be conducted and documented by a SharePoint workflow" ma:internalName="vecFormalApprovalRequired" ma:readOnly="false">
      <xsd:simpleType>
        <xsd:restriction base="dms:Boolean"/>
      </xsd:simpleType>
    </xsd:element>
    <xsd:element name="vecApprover" ma:index="15" nillable="true" ma:displayName="Approver" ma:description="List of standard approvers as default for approval (workflow)" ma:SharePointGroup="0" ma:internalName="vecApprov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ecApprovedBy" ma:index="16" nillable="true" ma:displayName="Approved by" ma:description="Documentation of the performed Approval by date and name pair (separated by space character) for every Approver" ma:internalName="vecApprovedBy" ma:readOnly="false">
      <xsd:simpleType>
        <xsd:restriction base="dms:Note"/>
      </xsd:simpleType>
    </xsd:element>
    <xsd:element name="vecArchivable" ma:index="18" nillable="true" ma:displayName="archivable" ma:default="0" ma:description="Use this field to mark documents for archiving." ma:internalName="vecArchivable" ma:readOnly="false">
      <xsd:simpleType>
        <xsd:restriction base="dms:Boolean"/>
      </xsd:simpleType>
    </xsd:element>
    <xsd:element name="TaxCatchAllLabel" ma:index="19" nillable="true" ma:displayName="Taxonomy Catch All Column1" ma:hidden="true" ma:list="{cda3f967-3a8b-48ea-be37-1d54e05497a4}" ma:internalName="TaxCatchAllLabel" ma:readOnly="true" ma:showField="CatchAllDataLabel" ma:web="26083b4f-463a-45c1-a06b-a2246ebe5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ecDocumentTypeTaxHTField" ma:index="26" nillable="true" ma:taxonomy="true" ma:internalName="vecDocumentTypeTaxHTField" ma:taxonomyFieldName="vecDocumentType" ma:displayName="Document Type" ma:readOnly="false" ma:fieldId="{66bacd0a-4b8e-440d-b650-7e8603f454a7}" ma:sspId="db305afe-c491-4786-b47e-0e19978537a0" ma:termSetId="fcb1ef23-d9f4-46d0-8b31-1b4251f29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cda3f967-3a8b-48ea-be37-1d54e05497a4}" ma:internalName="TaxCatchAll" ma:showField="CatchAllData" ma:web="26083b4f-463a-45c1-a06b-a2246ebe5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cd666e4e1a4333a898a5ed841e8c00" ma:index="28" nillable="true" ma:taxonomy="true" ma:internalName="h1cd666e4e1a4333a898a5ed841e8c00" ma:taxonomyFieldName="vecProcess" ma:displayName="vecProcess" ma:indexed="true" ma:default="" ma:fieldId="{11cd666e-4e1a-4333-a898-a5ed841e8c00}" ma:sspId="db305afe-c491-4786-b47e-0e19978537a0" ma:termSetId="1cec2cd2-4df6-4a08-8f64-0dd5455329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64f1f370634720ab7d0f30ccd65661" ma:index="30" nillable="true" ma:taxonomy="true" ma:internalName="j764f1f370634720ab7d0f30ccd65661" ma:taxonomyFieldName="vecRegion" ma:displayName="vecRegion" ma:default="" ma:fieldId="{3764f1f3-7063-4720-ab7d-0f30ccd65661}" ma:taxonomyMulti="true" ma:sspId="db305afe-c491-4786-b47e-0e19978537a0" ma:termSetId="ed2253bb-1038-4fef-a545-4b1e836199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e48de3cb91469fbab2ea7ed98b1a3d" ma:index="32" nillable="true" ma:taxonomy="true" ma:internalName="j6e48de3cb91469fbab2ea7ed98b1a3d" ma:taxonomyFieldName="vecDepartment" ma:displayName="vecDepartment" ma:default="" ma:fieldId="{36e48de3-cb91-469f-bab2-ea7ed98b1a3d}" ma:taxonomyMulti="true" ma:sspId="db305afe-c491-4786-b47e-0e19978537a0" ma:termSetId="05cf1556-f7c4-4385-8911-4a91d2641b0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08080-e328-455f-b184-9dcbb1741a09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hangecomment" ma:index="35" nillable="true" ma:displayName="Change comment" ma:format="Dropdown" ma:internalName="Changecomment">
      <xsd:simpleType>
        <xsd:restriction base="dms:Text">
          <xsd:maxLength value="255"/>
        </xsd:restriction>
      </xsd:simpleType>
    </xsd:element>
    <xsd:element name="vecTemplateVersion" ma:index="36" nillable="true" ma:displayName="Template Version" ma:description="Versionnumber of Template" ma:internalName="vecTemplateVersion">
      <xsd:simpleType>
        <xsd:restriction base="dms:Text">
          <xsd:maxLength value="255"/>
        </xsd:restriction>
      </xsd:simpleType>
    </xsd:element>
    <xsd:element name="c606228f574a4911ab33a70d063026c0" ma:index="38" nillable="true" ma:taxonomy="true" ma:internalName="c606228f574a4911ab33a70d063026c0" ma:taxonomyFieldName="vecOffice" ma:displayName="vecOffice" ma:default="" ma:fieldId="{c606228f-574a-4911-ab33-a70d063026c0}" ma:sspId="db305afe-c491-4786-b47e-0e19978537a0" ma:termSetId="af17d0ae-4aeb-43bd-ba49-00461f1d45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FE1AB-0860-4D41-9B56-27EE827721B0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0D60AA9A-BEE5-41F7-824E-D50F195F920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2ea2ca9-841d-4674-b1fa-c50b97dac731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26083b4f-463a-45c1-a06b-a2246ebe50f3"/>
    <ds:schemaRef ds:uri="ebd08080-e328-455f-b184-9dcbb1741a09"/>
  </ds:schemaRefs>
</ds:datastoreItem>
</file>

<file path=customXml/itemProps3.xml><?xml version="1.0" encoding="utf-8"?>
<ds:datastoreItem xmlns:ds="http://schemas.openxmlformats.org/officeDocument/2006/customXml" ds:itemID="{A2C5B0B8-2940-4B7A-A11A-783593AEAA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63633C-0324-493A-982C-1C5899529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83b4f-463a-45c1-a06b-a2246ebe50f3"/>
    <ds:schemaRef ds:uri="ebd08080-e328-455f-b184-9dcbb1741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OrgIQ_TP_v05</Template>
  <TotalTime>0</TotalTime>
  <Words>625</Words>
  <Application>Microsoft Office PowerPoint</Application>
  <PresentationFormat>Breitbild</PresentationFormat>
  <Paragraphs>95</Paragraphs>
  <Slides>23</Slides>
  <Notes>23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 3</vt:lpstr>
      <vt:lpstr>OrgIQ_Template_Widescreen</vt:lpstr>
      <vt:lpstr>SPICE 4 Collaboration Capability @ VDA SYS 2025</vt:lpstr>
      <vt:lpstr>PowerPoint-Präsentation</vt:lpstr>
      <vt:lpstr>PowerPoint-Präsentation</vt:lpstr>
      <vt:lpstr>PowerPoint-Präsentation</vt:lpstr>
      <vt:lpstr>Intro</vt:lpstr>
      <vt:lpstr>Theory of the Day</vt:lpstr>
      <vt:lpstr>Theory of the Day</vt:lpstr>
      <vt:lpstr>Theory of the Day</vt:lpstr>
      <vt:lpstr>Theory of the Day</vt:lpstr>
      <vt:lpstr>Theory of the Day</vt:lpstr>
      <vt:lpstr>PowerPoint-Präsentation</vt:lpstr>
      <vt:lpstr>Theory of the Day</vt:lpstr>
      <vt:lpstr>Theory of the Day</vt:lpstr>
      <vt:lpstr>Intro</vt:lpstr>
      <vt:lpstr>PowerPoint-Präsentation</vt:lpstr>
      <vt:lpstr>Theory of the Day</vt:lpstr>
      <vt:lpstr>Practice</vt:lpstr>
      <vt:lpstr>Discovery Action Dialog</vt:lpstr>
      <vt:lpstr>PowerPoint-Präsentation</vt:lpstr>
      <vt:lpstr>PowerPoint-Präsentation</vt:lpstr>
      <vt:lpstr>Theory of the Day</vt:lpstr>
      <vt:lpstr>Higher Levels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Dan 8min.we</dc:creator>
  <cp:lastModifiedBy>Dan@OrgIQ</cp:lastModifiedBy>
  <cp:revision>121</cp:revision>
  <cp:lastPrinted>2020-05-18T09:30:38Z</cp:lastPrinted>
  <dcterms:created xsi:type="dcterms:W3CDTF">2024-05-27T17:22:02Z</dcterms:created>
  <dcterms:modified xsi:type="dcterms:W3CDTF">2025-06-27T07:19:57Z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talNumberOfSlides">
    <vt:bool>false</vt:bool>
  </property>
  <property fmtid="{D5CDD505-2E9C-101B-9397-08002B2CF9AE}" pid="3" name="showAnimationMarker">
    <vt:bool>false</vt:bool>
  </property>
  <property fmtid="{D5CDD505-2E9C-101B-9397-08002B2CF9AE}" pid="4" name="showSlideNumbersOnAgenda">
    <vt:bool>false</vt:bool>
  </property>
  <property fmtid="{D5CDD505-2E9C-101B-9397-08002B2CF9AE}" pid="5" name="showSlideNumbersOnAgendaAsHyperlinks">
    <vt:bool>false</vt:bool>
  </property>
  <property fmtid="{D5CDD505-2E9C-101B-9397-08002B2CF9AE}" pid="6" name="collectVisibleSlidesOnly">
    <vt:bool>true</vt:bool>
  </property>
  <property fmtid="{D5CDD505-2E9C-101B-9397-08002B2CF9AE}" pid="7" name="checkForSize">
    <vt:bool>false</vt:bool>
  </property>
  <property fmtid="{D5CDD505-2E9C-101B-9397-08002B2CF9AE}" pid="8" name="versionControlled">
    <vt:bool>true</vt:bool>
  </property>
  <property fmtid="{D5CDD505-2E9C-101B-9397-08002B2CF9AE}" pid="9" name="AgendaType">
    <vt:lpwstr>AgendaType_1</vt:lpwstr>
  </property>
  <property fmtid="{D5CDD505-2E9C-101B-9397-08002B2CF9AE}" pid="10" name="excludeHiddenSlides">
    <vt:bool>false</vt:bool>
  </property>
  <property fmtid="{D5CDD505-2E9C-101B-9397-08002B2CF9AE}" pid="11" name="PropertiesSet">
    <vt:bool>true</vt:bool>
  </property>
  <property fmtid="{D5CDD505-2E9C-101B-9397-08002B2CF9AE}" pid="12" name="NotesLanguage">
    <vt:lpwstr>english</vt:lpwstr>
  </property>
  <property fmtid="{D5CDD505-2E9C-101B-9397-08002B2CF9AE}" pid="13" name="ContentTypeId">
    <vt:lpwstr>0x010100CDFCECA126534C40B386A5AB35102E550101010070C1BCAF99AFED4AA41837EA665AF448</vt:lpwstr>
  </property>
  <property fmtid="{D5CDD505-2E9C-101B-9397-08002B2CF9AE}" pid="14" name="vecStatus">
    <vt:lpwstr>Draft</vt:lpwstr>
  </property>
  <property fmtid="{D5CDD505-2E9C-101B-9397-08002B2CF9AE}" pid="15" name="vecDocumentVersion">
    <vt:lpwstr>0.5</vt:lpwstr>
  </property>
  <property fmtid="{D5CDD505-2E9C-101B-9397-08002B2CF9AE}" pid="16" name="vecVersionDate">
    <vt:filetime>2024-04-22T22:00:00Z</vt:filetime>
  </property>
  <property fmtid="{D5CDD505-2E9C-101B-9397-08002B2CF9AE}" pid="17" name="TaxCatchAll">
    <vt:lpwstr/>
  </property>
  <property fmtid="{D5CDD505-2E9C-101B-9397-08002B2CF9AE}" pid="18" name="copyrightInFooter">
    <vt:bool>false</vt:bool>
  </property>
  <property fmtid="{D5CDD505-2E9C-101B-9397-08002B2CF9AE}" pid="19" name="companyName">
    <vt:lpwstr>OrgIQ.org</vt:lpwstr>
  </property>
  <property fmtid="{D5CDD505-2E9C-101B-9397-08002B2CF9AE}" pid="20" name="authorName">
    <vt:lpwstr>Dan 8min.we</vt:lpwstr>
  </property>
  <property fmtid="{D5CDD505-2E9C-101B-9397-08002B2CF9AE}" pid="21" name="VectorColorsNeedUpdate">
    <vt:bool>false</vt:bool>
  </property>
  <property fmtid="{D5CDD505-2E9C-101B-9397-08002B2CF9AE}" pid="22" name="vecDocumentType_0">
    <vt:lpwstr/>
  </property>
  <property fmtid="{D5CDD505-2E9C-101B-9397-08002B2CF9AE}" pid="23" name="fileType">
    <vt:lpwstr/>
  </property>
  <property fmtid="{D5CDD505-2E9C-101B-9397-08002B2CF9AE}" pid="24" name="documentLanguage">
    <vt:lpwstr/>
  </property>
  <property fmtid="{D5CDD505-2E9C-101B-9397-08002B2CF9AE}" pid="25" name="d1ddff27c4224bfead8a8210c371a401">
    <vt:lpwstr/>
  </property>
  <property fmtid="{D5CDD505-2E9C-101B-9397-08002B2CF9AE}" pid="26" name="k2aa9c381709455c89721ce7bf97d82e">
    <vt:lpwstr/>
  </property>
  <property fmtid="{D5CDD505-2E9C-101B-9397-08002B2CF9AE}" pid="27" name="hbb7d23b7873433e976a8e3c6bc45eaa">
    <vt:lpwstr/>
  </property>
  <property fmtid="{D5CDD505-2E9C-101B-9397-08002B2CF9AE}" pid="28" name="pa6e818b4e5243a6b10c719351d448e6">
    <vt:lpwstr/>
  </property>
  <property fmtid="{D5CDD505-2E9C-101B-9397-08002B2CF9AE}" pid="29" name="vecDocumentType">
    <vt:lpwstr>53;#Template|aa9d98f9-7f4a-4331-9eed-5eb8d86c5bda</vt:lpwstr>
  </property>
  <property fmtid="{D5CDD505-2E9C-101B-9397-08002B2CF9AE}" pid="30" name="MediaServiceImageTags">
    <vt:lpwstr/>
  </property>
  <property fmtid="{D5CDD505-2E9C-101B-9397-08002B2CF9AE}" pid="31" name="vecProcess">
    <vt:lpwstr/>
  </property>
  <property fmtid="{D5CDD505-2E9C-101B-9397-08002B2CF9AE}" pid="32" name="Office_x0020_Location">
    <vt:lpwstr/>
  </property>
  <property fmtid="{D5CDD505-2E9C-101B-9397-08002B2CF9AE}" pid="33" name="lcf76f155ced4ddcb4097134ff3c332f">
    <vt:lpwstr/>
  </property>
  <property fmtid="{D5CDD505-2E9C-101B-9397-08002B2CF9AE}" pid="34" name="vecDepartment">
    <vt:lpwstr>218;#All|3c7d2204-6767-4466-a891-c72a0f4da6ea</vt:lpwstr>
  </property>
  <property fmtid="{D5CDD505-2E9C-101B-9397-08002B2CF9AE}" pid="35" name="vecRegion">
    <vt:lpwstr>24;#V[x]|7da5aef1-c91f-4196-a81a-a5fb2678e975</vt:lpwstr>
  </property>
  <property fmtid="{D5CDD505-2E9C-101B-9397-08002B2CF9AE}" pid="36" name="Office Location">
    <vt:lpwstr/>
  </property>
  <property fmtid="{D5CDD505-2E9C-101B-9397-08002B2CF9AE}" pid="37" name="vecOffice">
    <vt:lpwstr/>
  </property>
  <property fmtid="{D5CDD505-2E9C-101B-9397-08002B2CF9AE}" pid="38" name="Test_x0020_VPMSDocTyoe">
    <vt:lpwstr/>
  </property>
  <property fmtid="{D5CDD505-2E9C-101B-9397-08002B2CF9AE}" pid="39" name="Test VPMSDocTyoe">
    <vt:lpwstr/>
  </property>
  <property fmtid="{D5CDD505-2E9C-101B-9397-08002B2CF9AE}" pid="40" name="updateSplash">
    <vt:bool>true</vt:bool>
  </property>
  <property fmtid="{D5CDD505-2E9C-101B-9397-08002B2CF9AE}" pid="41" name="updateTemplate">
    <vt:bool>true</vt:bool>
  </property>
</Properties>
</file>